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C19516-77FF-483B-8726-DEF25CC73B3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56491F-AF29-4ABC-AA5B-D89F3D2C3B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московский форум молодых педагогов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образование: диалог традиций и инноваций»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2551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0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Посещение Малого театра</a:t>
            </a:r>
            <a:br>
              <a:rPr lang="ru-RU" dirty="0" smtClean="0"/>
            </a:br>
            <a:r>
              <a:rPr lang="ru-RU" dirty="0" smtClean="0"/>
              <a:t>«Вишневый сад»</a:t>
            </a:r>
            <a:endParaRPr lang="ru-RU" dirty="0"/>
          </a:p>
        </p:txBody>
      </p:sp>
      <p:pic>
        <p:nvPicPr>
          <p:cNvPr id="5122" name="Picture 2" descr="C:\Users\maria\Desktop\Москва, 2015 форум молодых педагогов\IMG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9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ru-RU" dirty="0"/>
              <a:t>Программа </a:t>
            </a:r>
            <a:r>
              <a:rPr lang="ru-RU" dirty="0" smtClean="0"/>
              <a:t>форума. День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Знакомство с московской системой образования: посещение Московского института отрытого </a:t>
            </a:r>
            <a:r>
              <a:rPr lang="ru-RU" sz="2000" dirty="0" smtClean="0"/>
              <a:t>образования. </a:t>
            </a:r>
          </a:p>
          <a:p>
            <a:r>
              <a:rPr lang="ru-RU" sz="2000" dirty="0" smtClean="0"/>
              <a:t>Психологический тренинг «</a:t>
            </a:r>
            <a:r>
              <a:rPr lang="ru-RU" sz="2000" b="1" dirty="0" smtClean="0"/>
              <a:t>Профессионализм </a:t>
            </a:r>
            <a:r>
              <a:rPr lang="ru-RU" sz="2000" b="1" dirty="0"/>
              <a:t>педагога и психологические закономерности его формирования</a:t>
            </a:r>
            <a:r>
              <a:rPr lang="ru-RU" sz="2000" b="1" dirty="0" smtClean="0"/>
              <a:t>»</a:t>
            </a:r>
          </a:p>
          <a:p>
            <a:pPr marL="0" indent="0">
              <a:buNone/>
            </a:pPr>
            <a:r>
              <a:rPr lang="ru-RU" sz="1100" dirty="0" smtClean="0"/>
              <a:t>     </a:t>
            </a:r>
            <a:r>
              <a:rPr lang="ru-RU" sz="1100" u="sng" dirty="0" smtClean="0"/>
              <a:t>Вопросы </a:t>
            </a:r>
            <a:r>
              <a:rPr lang="ru-RU" sz="1100" u="sng" dirty="0"/>
              <a:t>для обсуждения</a:t>
            </a:r>
            <a:r>
              <a:rPr lang="ru-RU" sz="1100" dirty="0"/>
              <a:t>: </a:t>
            </a:r>
          </a:p>
          <a:p>
            <a:pPr lvl="0"/>
            <a:r>
              <a:rPr lang="ru-RU" sz="1400" i="1" dirty="0"/>
              <a:t>Условия реализации базовых психологических потребностей начинающего педагога</a:t>
            </a:r>
            <a:endParaRPr lang="ru-RU" sz="1400" dirty="0"/>
          </a:p>
          <a:p>
            <a:pPr lvl="0"/>
            <a:r>
              <a:rPr lang="ru-RU" sz="1400" i="1" dirty="0"/>
              <a:t>Психологическая готовность к педагогической деятельности.  Ключевые   способности, </a:t>
            </a:r>
            <a:r>
              <a:rPr lang="ru-RU" sz="1400" i="1" dirty="0" smtClean="0"/>
              <a:t>определяющие </a:t>
            </a:r>
            <a:r>
              <a:rPr lang="ru-RU" sz="1400" i="1" dirty="0"/>
              <a:t>профессиональную компетентность молодого педагога</a:t>
            </a:r>
            <a:endParaRPr lang="ru-RU" sz="1400" dirty="0"/>
          </a:p>
          <a:p>
            <a:pPr lvl="0"/>
            <a:r>
              <a:rPr lang="ru-RU" sz="1400" i="1" dirty="0"/>
              <a:t>Динамика развития профессионально важных качеств. Готовность к постоянному повышению квалификации как психологическая основа профессиональной компетентности</a:t>
            </a:r>
            <a:endParaRPr lang="ru-RU" sz="1400" dirty="0"/>
          </a:p>
          <a:p>
            <a:pPr lvl="0"/>
            <a:r>
              <a:rPr lang="ru-RU" sz="1400" i="1" dirty="0" err="1"/>
              <a:t>Экологичность</a:t>
            </a:r>
            <a:r>
              <a:rPr lang="ru-RU" sz="1400" i="1" dirty="0"/>
              <a:t> работы молодого педагога. Профилактика синдрома профессионального </a:t>
            </a:r>
            <a:r>
              <a:rPr lang="ru-RU" sz="1400" i="1" dirty="0" smtClean="0"/>
              <a:t>выгорания</a:t>
            </a:r>
            <a:endParaRPr lang="ru-RU" sz="1400" dirty="0"/>
          </a:p>
          <a:p>
            <a:r>
              <a:rPr lang="ru-RU" sz="1100" b="1" dirty="0" smtClean="0"/>
              <a:t> </a:t>
            </a:r>
            <a:endParaRPr lang="ru-RU" sz="1100" dirty="0"/>
          </a:p>
        </p:txBody>
      </p:sp>
      <p:pic>
        <p:nvPicPr>
          <p:cNvPr id="6146" name="Picture 2" descr="C:\Users\maria\Desktop\Москва, 2015 форум молодых педагогов\IMG_2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b="5929"/>
          <a:stretch/>
        </p:blipFill>
        <p:spPr bwMode="auto">
          <a:xfrm rot="5400000">
            <a:off x="43516" y="3849418"/>
            <a:ext cx="2933519" cy="30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05" y="3892934"/>
            <a:ext cx="2172567" cy="28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17"/>
          <a:stretch/>
        </p:blipFill>
        <p:spPr bwMode="auto">
          <a:xfrm>
            <a:off x="2483768" y="4139815"/>
            <a:ext cx="4949742" cy="240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42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/>
              <a:t>Посещение дискуссионных площадок и знакомство с московской системой </a:t>
            </a:r>
            <a:r>
              <a:rPr lang="ru-RU" sz="3100" dirty="0" smtClean="0"/>
              <a:t>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Урок в Москве – эффективное использование ресурсов </a:t>
            </a:r>
            <a:r>
              <a:rPr lang="ru-RU" dirty="0" smtClean="0"/>
              <a:t>города (</a:t>
            </a:r>
            <a:r>
              <a:rPr lang="ru-RU" i="1" dirty="0" smtClean="0"/>
              <a:t>Музей космонавтики)</a:t>
            </a:r>
          </a:p>
          <a:p>
            <a:endParaRPr lang="ru-RU" i="1" dirty="0" smtClean="0"/>
          </a:p>
          <a:p>
            <a:r>
              <a:rPr lang="en-US" dirty="0" err="1"/>
              <a:t>Разнонаправленное</a:t>
            </a:r>
            <a:r>
              <a:rPr lang="en-US" dirty="0"/>
              <a:t> </a:t>
            </a:r>
            <a:r>
              <a:rPr lang="en-US" dirty="0" err="1"/>
              <a:t>дополнительное</a:t>
            </a:r>
            <a:r>
              <a:rPr lang="en-US" dirty="0"/>
              <a:t> </a:t>
            </a:r>
            <a:r>
              <a:rPr lang="en-US" dirty="0" err="1"/>
              <a:t>образование</a:t>
            </a:r>
            <a:r>
              <a:rPr lang="en-US" dirty="0"/>
              <a:t> и </a:t>
            </a:r>
            <a:r>
              <a:rPr lang="en-US" dirty="0" err="1"/>
              <a:t>формирование</a:t>
            </a:r>
            <a:r>
              <a:rPr lang="en-US" dirty="0"/>
              <a:t> </a:t>
            </a:r>
            <a:r>
              <a:rPr lang="en-US" dirty="0" err="1"/>
              <a:t>научного</a:t>
            </a:r>
            <a:r>
              <a:rPr lang="en-US" dirty="0"/>
              <a:t> </a:t>
            </a:r>
            <a:r>
              <a:rPr lang="en-US" dirty="0" err="1"/>
              <a:t>мировоззрения</a:t>
            </a:r>
            <a:r>
              <a:rPr lang="en-US" dirty="0"/>
              <a:t> у </a:t>
            </a:r>
            <a:r>
              <a:rPr lang="en-US" dirty="0" err="1"/>
              <a:t>учеников</a:t>
            </a:r>
            <a:r>
              <a:rPr lang="en-US" dirty="0"/>
              <a:t> </a:t>
            </a:r>
            <a:r>
              <a:rPr lang="en-US" dirty="0" err="1"/>
              <a:t>различных</a:t>
            </a:r>
            <a:r>
              <a:rPr lang="en-US" dirty="0"/>
              <a:t> </a:t>
            </a:r>
            <a:r>
              <a:rPr lang="en-US" dirty="0" err="1"/>
              <a:t>возрастных</a:t>
            </a:r>
            <a:r>
              <a:rPr lang="en-US" dirty="0"/>
              <a:t> </a:t>
            </a:r>
            <a:r>
              <a:rPr lang="en-US" dirty="0" err="1" smtClean="0"/>
              <a:t>групп</a:t>
            </a:r>
            <a:r>
              <a:rPr lang="ru-RU" dirty="0" smtClean="0"/>
              <a:t> (</a:t>
            </a:r>
            <a:r>
              <a:rPr lang="en-US" i="1" dirty="0" smtClean="0"/>
              <a:t>ГБОУ </a:t>
            </a:r>
            <a:r>
              <a:rPr lang="en-US" i="1" dirty="0"/>
              <a:t>г. </a:t>
            </a:r>
            <a:r>
              <a:rPr lang="en-US" i="1" dirty="0" err="1"/>
              <a:t>Москвы</a:t>
            </a:r>
            <a:r>
              <a:rPr lang="en-US" i="1" dirty="0"/>
              <a:t> </a:t>
            </a:r>
            <a:r>
              <a:rPr lang="en-US" i="1" dirty="0" err="1"/>
              <a:t>Центр</a:t>
            </a:r>
            <a:r>
              <a:rPr lang="en-US" i="1" dirty="0"/>
              <a:t> </a:t>
            </a:r>
            <a:r>
              <a:rPr lang="en-US" i="1" dirty="0" err="1"/>
              <a:t>развития</a:t>
            </a:r>
            <a:r>
              <a:rPr lang="en-US" i="1" dirty="0"/>
              <a:t> </a:t>
            </a:r>
            <a:r>
              <a:rPr lang="en-US" i="1" dirty="0" err="1"/>
              <a:t>творчества</a:t>
            </a:r>
            <a:r>
              <a:rPr lang="en-US" i="1" dirty="0"/>
              <a:t> </a:t>
            </a:r>
            <a:r>
              <a:rPr lang="en-US" i="1" dirty="0" err="1"/>
              <a:t>детей</a:t>
            </a:r>
            <a:r>
              <a:rPr lang="en-US" i="1" dirty="0"/>
              <a:t> и </a:t>
            </a:r>
            <a:r>
              <a:rPr lang="en-US" i="1" dirty="0" err="1"/>
              <a:t>юношества</a:t>
            </a:r>
            <a:r>
              <a:rPr lang="en-US" i="1" dirty="0"/>
              <a:t> "</a:t>
            </a:r>
            <a:r>
              <a:rPr lang="en-US" i="1" dirty="0" err="1"/>
              <a:t>Технорама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err="1" smtClean="0"/>
              <a:t>Юго-Востоке</a:t>
            </a:r>
            <a:r>
              <a:rPr lang="en-US" i="1" dirty="0" smtClean="0"/>
              <a:t>«</a:t>
            </a:r>
            <a:r>
              <a:rPr lang="ru-RU" i="1" dirty="0" smtClean="0"/>
              <a:t>)</a:t>
            </a:r>
          </a:p>
          <a:p>
            <a:endParaRPr lang="ru-RU" i="1" dirty="0" smtClean="0"/>
          </a:p>
          <a:p>
            <a:r>
              <a:rPr lang="en-US" dirty="0" err="1"/>
              <a:t>Современный</a:t>
            </a:r>
            <a:r>
              <a:rPr lang="en-US" dirty="0"/>
              <a:t> </a:t>
            </a:r>
            <a:r>
              <a:rPr lang="en-US" dirty="0" err="1"/>
              <a:t>образовательный</a:t>
            </a:r>
            <a:r>
              <a:rPr lang="en-US" dirty="0"/>
              <a:t> </a:t>
            </a:r>
            <a:r>
              <a:rPr lang="en-US" dirty="0" err="1"/>
              <a:t>комплекс</a:t>
            </a:r>
            <a:r>
              <a:rPr lang="en-US" dirty="0"/>
              <a:t>: </a:t>
            </a:r>
            <a:r>
              <a:rPr lang="en-US" dirty="0" err="1"/>
              <a:t>Специфика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с </a:t>
            </a:r>
            <a:r>
              <a:rPr lang="en-US" dirty="0" err="1"/>
              <a:t>особыми</a:t>
            </a:r>
            <a:r>
              <a:rPr lang="en-US" dirty="0"/>
              <a:t> </a:t>
            </a:r>
            <a:r>
              <a:rPr lang="en-US" dirty="0" err="1"/>
              <a:t>образовательными</a:t>
            </a:r>
            <a:r>
              <a:rPr lang="en-US" dirty="0"/>
              <a:t> </a:t>
            </a:r>
            <a:r>
              <a:rPr lang="en-US" dirty="0" err="1"/>
              <a:t>потребностями</a:t>
            </a:r>
            <a:r>
              <a:rPr lang="en-US" dirty="0"/>
              <a:t> в </a:t>
            </a:r>
            <a:r>
              <a:rPr lang="en-US" dirty="0" err="1"/>
              <a:t>рамках</a:t>
            </a:r>
            <a:r>
              <a:rPr lang="en-US" dirty="0"/>
              <a:t> </a:t>
            </a:r>
            <a:r>
              <a:rPr lang="en-US" dirty="0" err="1"/>
              <a:t>концепции</a:t>
            </a:r>
            <a:r>
              <a:rPr lang="en-US" dirty="0"/>
              <a:t> </a:t>
            </a:r>
            <a:r>
              <a:rPr lang="en-US" dirty="0" err="1"/>
              <a:t>непрерывного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. </a:t>
            </a:r>
            <a:r>
              <a:rPr lang="en-US" dirty="0" err="1"/>
              <a:t>Дополнительное</a:t>
            </a:r>
            <a:r>
              <a:rPr lang="en-US" dirty="0"/>
              <a:t> </a:t>
            </a:r>
            <a:r>
              <a:rPr lang="en-US" dirty="0" err="1"/>
              <a:t>образование</a:t>
            </a:r>
            <a:r>
              <a:rPr lang="en-US" dirty="0"/>
              <a:t> в </a:t>
            </a:r>
            <a:r>
              <a:rPr lang="en-US" dirty="0" err="1"/>
              <a:t>формировании</a:t>
            </a:r>
            <a:r>
              <a:rPr lang="en-US" dirty="0"/>
              <a:t> </a:t>
            </a:r>
            <a:r>
              <a:rPr lang="en-US" dirty="0" err="1"/>
              <a:t>научного</a:t>
            </a:r>
            <a:r>
              <a:rPr lang="en-US" dirty="0"/>
              <a:t> </a:t>
            </a:r>
            <a:r>
              <a:rPr lang="en-US" dirty="0" err="1"/>
              <a:t>мировоззрения</a:t>
            </a:r>
            <a:r>
              <a:rPr lang="en-US" dirty="0"/>
              <a:t> у </a:t>
            </a:r>
            <a:r>
              <a:rPr lang="en-US" dirty="0" err="1"/>
              <a:t>учеников</a:t>
            </a:r>
            <a:r>
              <a:rPr lang="en-US" dirty="0"/>
              <a:t> </a:t>
            </a:r>
            <a:r>
              <a:rPr lang="en-US" dirty="0" err="1"/>
              <a:t>различных</a:t>
            </a:r>
            <a:r>
              <a:rPr lang="en-US" dirty="0"/>
              <a:t> </a:t>
            </a:r>
            <a:r>
              <a:rPr lang="en-US" dirty="0" err="1"/>
              <a:t>возрастных</a:t>
            </a:r>
            <a:r>
              <a:rPr lang="en-US" dirty="0"/>
              <a:t> </a:t>
            </a:r>
            <a:r>
              <a:rPr lang="en-US" dirty="0" err="1" smtClean="0"/>
              <a:t>групп</a:t>
            </a:r>
            <a:r>
              <a:rPr lang="ru-RU" dirty="0" smtClean="0"/>
              <a:t> (</a:t>
            </a:r>
            <a:r>
              <a:rPr lang="en-US" i="1" dirty="0" smtClean="0"/>
              <a:t>ГБОУ </a:t>
            </a:r>
            <a:r>
              <a:rPr lang="en-US" i="1" dirty="0"/>
              <a:t>г. </a:t>
            </a:r>
            <a:r>
              <a:rPr lang="en-US" i="1" dirty="0" err="1"/>
              <a:t>Москвы</a:t>
            </a:r>
            <a:r>
              <a:rPr lang="en-US" i="1" dirty="0"/>
              <a:t> "</a:t>
            </a:r>
            <a:r>
              <a:rPr lang="en-US" i="1" dirty="0" err="1"/>
              <a:t>Курчатовская</a:t>
            </a:r>
            <a:r>
              <a:rPr lang="en-US" i="1" dirty="0"/>
              <a:t> </a:t>
            </a:r>
            <a:r>
              <a:rPr lang="en-US" i="1" dirty="0" err="1"/>
              <a:t>школа</a:t>
            </a:r>
            <a:r>
              <a:rPr lang="en-US" i="1" dirty="0" smtClean="0"/>
              <a:t>»</a:t>
            </a:r>
            <a:r>
              <a:rPr lang="ru-RU" i="1" dirty="0" smtClean="0"/>
              <a:t>)</a:t>
            </a:r>
          </a:p>
          <a:p>
            <a:endParaRPr lang="ru-RU" i="1" dirty="0" smtClean="0"/>
          </a:p>
          <a:p>
            <a:r>
              <a:rPr lang="en-US" dirty="0" err="1"/>
              <a:t>Передовые</a:t>
            </a:r>
            <a:r>
              <a:rPr lang="en-US" dirty="0"/>
              <a:t> </a:t>
            </a:r>
            <a:r>
              <a:rPr lang="en-US" dirty="0" err="1"/>
              <a:t>практики</a:t>
            </a:r>
            <a:r>
              <a:rPr lang="en-US" dirty="0"/>
              <a:t> в </a:t>
            </a:r>
            <a:r>
              <a:rPr lang="en-US" dirty="0" err="1"/>
              <a:t>области</a:t>
            </a:r>
            <a:r>
              <a:rPr lang="en-US" dirty="0"/>
              <a:t> </a:t>
            </a:r>
            <a:r>
              <a:rPr lang="en-US" dirty="0" err="1"/>
              <a:t>международного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: </a:t>
            </a:r>
            <a:r>
              <a:rPr lang="en-US" dirty="0" err="1"/>
              <a:t>опыт</a:t>
            </a:r>
            <a:r>
              <a:rPr lang="en-US" dirty="0"/>
              <a:t> </a:t>
            </a:r>
            <a:r>
              <a:rPr lang="en-US" dirty="0" err="1"/>
              <a:t>Москвы</a:t>
            </a:r>
            <a:r>
              <a:rPr lang="en-US" dirty="0"/>
              <a:t>. (</a:t>
            </a:r>
            <a:r>
              <a:rPr lang="en-US" dirty="0" err="1"/>
              <a:t>Презентация</a:t>
            </a:r>
            <a:r>
              <a:rPr lang="en-US" dirty="0"/>
              <a:t> </a:t>
            </a:r>
            <a:r>
              <a:rPr lang="en-US" dirty="0" err="1"/>
              <a:t>международных</a:t>
            </a:r>
            <a:r>
              <a:rPr lang="en-US" dirty="0"/>
              <a:t> </a:t>
            </a:r>
            <a:r>
              <a:rPr lang="en-US" dirty="0" err="1"/>
              <a:t>молодежных</a:t>
            </a:r>
            <a:r>
              <a:rPr lang="en-US" dirty="0"/>
              <a:t> </a:t>
            </a:r>
            <a:r>
              <a:rPr lang="en-US" dirty="0" err="1"/>
              <a:t>проектов</a:t>
            </a:r>
            <a:r>
              <a:rPr lang="en-US" dirty="0"/>
              <a:t>, </a:t>
            </a:r>
            <a:r>
              <a:rPr lang="en-US" dirty="0" err="1"/>
              <a:t>реализуемых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содействии</a:t>
            </a:r>
            <a:r>
              <a:rPr lang="en-US" dirty="0"/>
              <a:t> МИОО</a:t>
            </a:r>
            <a:r>
              <a:rPr lang="en-US" dirty="0" smtClean="0"/>
              <a:t>).</a:t>
            </a:r>
            <a:r>
              <a:rPr lang="ru-RU" dirty="0" smtClean="0"/>
              <a:t>(</a:t>
            </a:r>
            <a:r>
              <a:rPr lang="en-US" i="1" dirty="0" smtClean="0"/>
              <a:t>ГАОУ </a:t>
            </a:r>
            <a:r>
              <a:rPr lang="en-US" i="1" dirty="0"/>
              <a:t>ВПО «</a:t>
            </a:r>
            <a:r>
              <a:rPr lang="en-US" i="1" dirty="0" err="1"/>
              <a:t>Московский</a:t>
            </a:r>
            <a:r>
              <a:rPr lang="en-US" i="1" dirty="0"/>
              <a:t> </a:t>
            </a:r>
            <a:r>
              <a:rPr lang="en-US" i="1" dirty="0" err="1"/>
              <a:t>институт</a:t>
            </a:r>
            <a:r>
              <a:rPr lang="en-US" i="1" dirty="0"/>
              <a:t> </a:t>
            </a:r>
            <a:r>
              <a:rPr lang="en-US" i="1" dirty="0" err="1"/>
              <a:t>открытого</a:t>
            </a:r>
            <a:r>
              <a:rPr lang="en-US" i="1" dirty="0"/>
              <a:t> </a:t>
            </a:r>
            <a:r>
              <a:rPr lang="en-US" i="1" dirty="0" err="1"/>
              <a:t>образования</a:t>
            </a:r>
            <a:r>
              <a:rPr lang="en-US" i="1" dirty="0" smtClean="0"/>
              <a:t>»</a:t>
            </a:r>
            <a:r>
              <a:rPr lang="ru-RU" i="1" dirty="0" smtClean="0"/>
              <a:t>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78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Площадка Урок в Москве, Юбилейный урок</a:t>
            </a:r>
            <a:endParaRPr lang="ru-RU" dirty="0"/>
          </a:p>
        </p:txBody>
      </p:sp>
      <p:pic>
        <p:nvPicPr>
          <p:cNvPr id="7170" name="Picture 2" descr="C:\Users\maria\Desktop\Москва, 2015 форум молодых педагогов\IMG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" y="318559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ia\Desktop\Москва, 2015 форум молодых педагогов\IMG_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04" y="318559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26876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Цель проекта: </a:t>
            </a:r>
          </a:p>
          <a:p>
            <a:pPr algn="just"/>
            <a:r>
              <a:rPr lang="ru-RU" dirty="0" smtClean="0"/>
              <a:t>методическая поддержка учителей, активно использующих информационно-коммуникационные технологии, помощь в распространении актуального педагогического опыта, методов и приёмов обучения и воспитания, внедрения и распространения современных образовательных методик и технологий, способствующих реализации современной модели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10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Юбилейный урок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65561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6" t="38918" r="33245" b="15312"/>
          <a:stretch/>
        </p:blipFill>
        <p:spPr bwMode="auto">
          <a:xfrm>
            <a:off x="3996044" y="1963579"/>
            <a:ext cx="511256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54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36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Музей космонавтики</a:t>
            </a:r>
            <a:endParaRPr lang="ru-RU" dirty="0"/>
          </a:p>
        </p:txBody>
      </p:sp>
      <p:pic>
        <p:nvPicPr>
          <p:cNvPr id="9218" name="Picture 2" descr="C:\Users\maria\Desktop\Москва, 2015 форум молодых педагогов\DSC01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7" y="1073769"/>
            <a:ext cx="770733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ria\Desktop\Москва, 2015 форум молодых педагогов\IMG_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" y="2276872"/>
            <a:ext cx="3507165" cy="26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ria\Desktop\Москва, 2015 форум молодых педагогов\IMG_2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507165" cy="26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aria\Desktop\Москва, 2015 форум молодых педагогов\IMG_4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4345" y="3672685"/>
            <a:ext cx="3822380" cy="25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4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Москва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10242" name="Picture 2" descr="C:\Users\maria\Desktop\Москва, 2015 форум молодых педагогов\IMG_1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226969" cy="32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ia\Desktop\Москва, 2015 форум молодых педагогов\IMG_2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" y="3861048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ria\Desktop\Москва, 2015 форум молодых педагогов\IMG_4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90" y="846305"/>
            <a:ext cx="4329410" cy="27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ria\Desktop\Москва, 2015 форум молодых педагогов\IMG_46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1239" y="4207644"/>
            <a:ext cx="3207942" cy="21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maria\Desktop\Москва, 2015 форум молодых педагогов\IMG_46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243893"/>
            <a:ext cx="3099195" cy="20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7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Задачи форума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мероприятия – развитие творческого и интеллектуального потенциала молодых педагогов столицы и их коллег из регионов России и зарубежных стран. Объединение потенциалов для создания единого педагогического сообщества, а также привлечение молодых педагогов из субъектов РФ и зарубежных стран к научно-педагогической деятельности и сотрудничеству со столичной системой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7628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Участники форума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96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педагоги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образования из регионов Российской Федерации и 15 стран мира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aria\Desktop\Москва, 2015 форум молодых педагогов\IMG_1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8" y="3169344"/>
            <a:ext cx="6047230" cy="36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a\Desktop\Москва, 2015 форум молодых педагогов\IMG_4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366" y="2681603"/>
            <a:ext cx="4156577" cy="27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334" y="1692016"/>
            <a:ext cx="6227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Калининградскую делегацию представляли учителя русского языка и литературы образовательных организаций города Калининграда, активисты Ассоциации молодых педагогов Калининградской области – Мария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(МАОУ СОШ № 11) и Леонид Бондарь (МАОУ лицей № 23).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Программа форума. День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24264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открытие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пленарное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форума молодых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образование: диалог традиций и инноваций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здании Правительства Москвы, где коллеги обменялись опытом, определили актуальные проблемы в сфере образования и возможные способы их решения.</a:t>
            </a:r>
          </a:p>
          <a:p>
            <a:pPr marL="0" indent="0" algn="ctr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пленарного заседания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ориентиры молодых педагогов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в обучении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региональных систем общего образования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учителя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наставничества и повышение квалификации молодых педагогов через общественные профессиональные объединения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45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Пленарное заседание</a:t>
            </a:r>
            <a:endParaRPr lang="ru-RU" dirty="0"/>
          </a:p>
        </p:txBody>
      </p:sp>
      <p:pic>
        <p:nvPicPr>
          <p:cNvPr id="3074" name="Picture 2" descr="C:\Users\maria\Desktop\Москва, 2015 форум молодых педагогов\IMG_1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1052736"/>
            <a:ext cx="5286847" cy="34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a\Desktop\Москва, 2015 форум молодых педагогов\IMG_1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98" y="3645024"/>
            <a:ext cx="4702117" cy="31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Работа секций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344" y="908720"/>
            <a:ext cx="9154344" cy="5949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Секция 1</a:t>
            </a:r>
            <a:r>
              <a:rPr lang="ru-RU" sz="2000" b="1" dirty="0" smtClean="0"/>
              <a:t>. Современные </a:t>
            </a:r>
            <a:r>
              <a:rPr lang="ru-RU" sz="2000" b="1" dirty="0"/>
              <a:t>образовательные технологии в контексте введения </a:t>
            </a:r>
            <a:r>
              <a:rPr lang="ru-RU" sz="2000" b="1" dirty="0" smtClean="0"/>
              <a:t>ФГОС</a:t>
            </a:r>
          </a:p>
          <a:p>
            <a:pPr marL="0" indent="0">
              <a:buNone/>
            </a:pPr>
            <a:r>
              <a:rPr lang="ru-RU" sz="1200" dirty="0" smtClean="0"/>
              <a:t>    </a:t>
            </a:r>
            <a:r>
              <a:rPr lang="ru-RU" sz="1200" u="sng" dirty="0" smtClean="0"/>
              <a:t>Темы </a:t>
            </a:r>
            <a:r>
              <a:rPr lang="ru-RU" sz="1200" u="sng" dirty="0"/>
              <a:t>для обсуждения:</a:t>
            </a:r>
            <a:endParaRPr lang="ru-RU" sz="1200" dirty="0"/>
          </a:p>
          <a:p>
            <a:pPr lvl="0"/>
            <a:r>
              <a:rPr lang="ru-RU" sz="1200" dirty="0"/>
              <a:t>особенности работы по ФГОС в средней и старшей школе;</a:t>
            </a:r>
          </a:p>
          <a:p>
            <a:pPr lvl="0"/>
            <a:r>
              <a:rPr lang="ru-RU" sz="1200" dirty="0"/>
              <a:t>ИКТ-компетентность педагога и ученика в контексте ФГОС;</a:t>
            </a:r>
          </a:p>
          <a:p>
            <a:pPr lvl="0"/>
            <a:r>
              <a:rPr lang="en-US" sz="1200" dirty="0" err="1"/>
              <a:t>передовые</a:t>
            </a:r>
            <a:r>
              <a:rPr lang="en-US" sz="1200" dirty="0"/>
              <a:t> </a:t>
            </a:r>
            <a:r>
              <a:rPr lang="en-US" sz="1200" dirty="0" err="1"/>
              <a:t>практики</a:t>
            </a:r>
            <a:r>
              <a:rPr lang="en-US" sz="1200" dirty="0"/>
              <a:t> и </a:t>
            </a:r>
            <a:r>
              <a:rPr lang="en-US" sz="1200" dirty="0" err="1"/>
              <a:t>педагогические</a:t>
            </a:r>
            <a:r>
              <a:rPr lang="en-US" sz="1200" dirty="0"/>
              <a:t> </a:t>
            </a:r>
            <a:r>
              <a:rPr lang="en-US" sz="1200" dirty="0" err="1"/>
              <a:t>технологии</a:t>
            </a:r>
            <a:r>
              <a:rPr lang="en-US" sz="1200" dirty="0"/>
              <a:t>; </a:t>
            </a:r>
            <a:r>
              <a:rPr lang="en-US" sz="1200" dirty="0" err="1"/>
              <a:t>особенности</a:t>
            </a:r>
            <a:r>
              <a:rPr lang="en-US" sz="1200" dirty="0"/>
              <a:t> </a:t>
            </a:r>
            <a:r>
              <a:rPr lang="en-US" sz="1200" dirty="0" err="1"/>
              <a:t>профильного</a:t>
            </a:r>
            <a:r>
              <a:rPr lang="en-US" sz="1200" dirty="0"/>
              <a:t> </a:t>
            </a:r>
            <a:r>
              <a:rPr lang="en-US" sz="1200" dirty="0" err="1"/>
              <a:t>обучения</a:t>
            </a:r>
            <a:r>
              <a:rPr lang="en-US" sz="1200" dirty="0"/>
              <a:t> </a:t>
            </a:r>
            <a:r>
              <a:rPr lang="en-US" sz="1200" dirty="0" err="1"/>
              <a:t>предметам</a:t>
            </a:r>
            <a:r>
              <a:rPr lang="en-US" sz="1200" dirty="0"/>
              <a:t> в </a:t>
            </a:r>
            <a:r>
              <a:rPr lang="en-US" sz="1200" dirty="0" err="1"/>
              <a:t>рамках</a:t>
            </a:r>
            <a:r>
              <a:rPr lang="en-US" sz="1200" dirty="0"/>
              <a:t> ФГОС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pPr marL="0" lvl="0" indent="0" algn="ctr">
              <a:buNone/>
            </a:pPr>
            <a:r>
              <a:rPr lang="ru-RU" sz="2000" b="1" dirty="0"/>
              <a:t>Секция 2. </a:t>
            </a:r>
            <a:r>
              <a:rPr lang="ru-RU" sz="2000" b="1" dirty="0" smtClean="0"/>
              <a:t>Актуальные </a:t>
            </a:r>
            <a:r>
              <a:rPr lang="ru-RU" sz="2000" b="1" dirty="0"/>
              <a:t>вопросы организации воспитательной работы в современной образовательной организации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1200" dirty="0" smtClean="0"/>
              <a:t>    </a:t>
            </a:r>
            <a:r>
              <a:rPr lang="ru-RU" sz="1200" u="sng" dirty="0" smtClean="0"/>
              <a:t>Темы </a:t>
            </a:r>
            <a:r>
              <a:rPr lang="ru-RU" sz="1200" u="sng" dirty="0"/>
              <a:t>для обсуждения:</a:t>
            </a:r>
          </a:p>
          <a:p>
            <a:pPr lvl="0"/>
            <a:r>
              <a:rPr lang="ru-RU" sz="1200" dirty="0"/>
              <a:t>духовно-нравственное воспитание школьников как задача образовательного учреждения;</a:t>
            </a:r>
          </a:p>
          <a:p>
            <a:pPr lvl="0"/>
            <a:r>
              <a:rPr lang="ru-RU" sz="1200" dirty="0"/>
              <a:t>воспитательная работа в школе и ее связь с музеем образовательного учреждения, а также системой дополнительного образования;</a:t>
            </a:r>
          </a:p>
          <a:p>
            <a:pPr lvl="0"/>
            <a:r>
              <a:rPr lang="ru-RU" sz="1200" dirty="0"/>
              <a:t>школьное самоуправление и гражданское воспитание;</a:t>
            </a:r>
          </a:p>
          <a:p>
            <a:pPr lvl="0"/>
            <a:r>
              <a:rPr lang="ru-RU" sz="1200" dirty="0"/>
              <a:t>городские общественные организации в системе воспитательной работы образовательных учреждений;</a:t>
            </a:r>
          </a:p>
          <a:p>
            <a:pPr lvl="0"/>
            <a:r>
              <a:rPr lang="ru-RU" sz="1200" dirty="0"/>
              <a:t>взаимодействие с родительской </a:t>
            </a:r>
            <a:r>
              <a:rPr lang="ru-RU" sz="1200" dirty="0" smtClean="0"/>
              <a:t>общественностью</a:t>
            </a:r>
          </a:p>
          <a:p>
            <a:pPr marL="0" lvl="0" indent="0" algn="ctr">
              <a:buNone/>
            </a:pPr>
            <a:r>
              <a:rPr lang="ru-RU" sz="2000" b="1" dirty="0"/>
              <a:t>Секция 3</a:t>
            </a:r>
            <a:r>
              <a:rPr lang="ru-RU" sz="2000" b="1" dirty="0" smtClean="0"/>
              <a:t>. Профессиональные </a:t>
            </a:r>
            <a:r>
              <a:rPr lang="ru-RU" sz="2000" b="1" dirty="0"/>
              <a:t>ориентиры молодого педагога: наставничество и профессиональный </a:t>
            </a:r>
            <a:r>
              <a:rPr lang="ru-RU" sz="2000" b="1" dirty="0" smtClean="0"/>
              <a:t>рост</a:t>
            </a:r>
          </a:p>
          <a:p>
            <a:pPr marL="0" indent="0">
              <a:buNone/>
            </a:pPr>
            <a:r>
              <a:rPr lang="ru-RU" sz="1200" dirty="0" smtClean="0"/>
              <a:t>    </a:t>
            </a:r>
            <a:r>
              <a:rPr lang="ru-RU" sz="1200" u="sng" dirty="0" smtClean="0"/>
              <a:t>Темы </a:t>
            </a:r>
            <a:r>
              <a:rPr lang="ru-RU" sz="1200" u="sng" dirty="0"/>
              <a:t>для обсуждения</a:t>
            </a:r>
            <a:r>
              <a:rPr lang="ru-RU" sz="1200" dirty="0"/>
              <a:t>:</a:t>
            </a:r>
          </a:p>
          <a:p>
            <a:pPr lvl="0"/>
            <a:r>
              <a:rPr lang="ru-RU" sz="1200" dirty="0"/>
              <a:t>институт «наставничества» в современной образовательной системе;</a:t>
            </a:r>
          </a:p>
          <a:p>
            <a:pPr lvl="0"/>
            <a:r>
              <a:rPr lang="ru-RU" sz="1200" dirty="0"/>
              <a:t>повышение престижа профессии учителя как инструмент привлечения молодых кадров в систему образования;</a:t>
            </a:r>
          </a:p>
          <a:p>
            <a:pPr lvl="0"/>
            <a:r>
              <a:rPr lang="ru-RU" sz="1200" dirty="0"/>
              <a:t>правовые особенности положения молодого педагога в образовательном учреждении;</a:t>
            </a:r>
          </a:p>
          <a:p>
            <a:pPr lvl="0"/>
            <a:r>
              <a:rPr lang="ru-RU" sz="1200" dirty="0"/>
              <a:t>принцип «образование на протяжении всей жизни» и его значение для профессионального роста молодого педагога;</a:t>
            </a:r>
          </a:p>
          <a:p>
            <a:pPr lvl="0"/>
            <a:r>
              <a:rPr lang="ru-RU" sz="1200" dirty="0"/>
              <a:t>роль молодых педагогов в развитии международных и межрегиональных контактов образовательного учреждения.</a:t>
            </a:r>
          </a:p>
          <a:p>
            <a:pPr marL="0" lvl="0" indent="0" algn="ctr">
              <a:buNone/>
            </a:pPr>
            <a:endParaRPr lang="ru-RU" sz="2000" b="1" dirty="0"/>
          </a:p>
          <a:p>
            <a:pPr lvl="0"/>
            <a:endParaRPr lang="ru-RU" sz="2000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9174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Работа секций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344" y="908720"/>
            <a:ext cx="9154344" cy="5949280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ru-RU" sz="1800" b="1" dirty="0"/>
              <a:t>Секция 4</a:t>
            </a:r>
            <a:r>
              <a:rPr lang="ru-RU" sz="1800" b="1" dirty="0" smtClean="0"/>
              <a:t>. Современный </a:t>
            </a:r>
            <a:r>
              <a:rPr lang="ru-RU" sz="1800" b="1" dirty="0"/>
              <a:t>образовательный комплекс: новые перспективы для молодого педагога</a:t>
            </a:r>
          </a:p>
          <a:p>
            <a:pPr marL="0" indent="0">
              <a:buNone/>
            </a:pPr>
            <a:r>
              <a:rPr lang="ru-RU" sz="1200" dirty="0" smtClean="0"/>
              <a:t>    </a:t>
            </a:r>
            <a:r>
              <a:rPr lang="ru-RU" sz="1200" u="sng" dirty="0" smtClean="0"/>
              <a:t>Темы </a:t>
            </a:r>
            <a:r>
              <a:rPr lang="ru-RU" sz="1200" u="sng" dirty="0"/>
              <a:t>для обсуждения:</a:t>
            </a:r>
            <a:endParaRPr lang="ru-RU" sz="1200" dirty="0"/>
          </a:p>
          <a:p>
            <a:pPr lvl="0"/>
            <a:r>
              <a:rPr lang="ru-RU" sz="1200" dirty="0"/>
              <a:t>Профсоюз – школа профессионального роста молодого педагога, </a:t>
            </a:r>
          </a:p>
          <a:p>
            <a:pPr lvl="0"/>
            <a:r>
              <a:rPr lang="ru-RU" sz="1200" dirty="0"/>
              <a:t>новые социальные роли педагога, в образовательном комплексе,  </a:t>
            </a:r>
          </a:p>
          <a:p>
            <a:pPr lvl="0"/>
            <a:r>
              <a:rPr lang="ru-RU" sz="1200" dirty="0"/>
              <a:t>профессиональные объединения в образовательной организации (профсоюзная организация, методическое объединение, совет молодых педагогов),</a:t>
            </a:r>
          </a:p>
          <a:p>
            <a:pPr lvl="0"/>
            <a:r>
              <a:rPr lang="ru-RU" sz="1200" dirty="0"/>
              <a:t>профессиональное становление молодого педагога и повышение его квалификации через общественные профессиональные объединения,</a:t>
            </a:r>
          </a:p>
          <a:p>
            <a:pPr lvl="0"/>
            <a:r>
              <a:rPr lang="ru-RU" sz="1200" dirty="0"/>
              <a:t>возможности карьерного роста для молодого педагога в образовательном комплексе,</a:t>
            </a:r>
          </a:p>
          <a:p>
            <a:pPr lvl="0"/>
            <a:r>
              <a:rPr lang="ru-RU" sz="1200" dirty="0"/>
              <a:t>участие молодого педагога в государственно-общественном управлении образовательной организацией</a:t>
            </a:r>
            <a:r>
              <a:rPr lang="ru-RU" sz="1200" dirty="0" smtClean="0"/>
              <a:t>.</a:t>
            </a:r>
          </a:p>
          <a:p>
            <a:pPr lvl="0"/>
            <a:endParaRPr lang="ru-RU" sz="1200" dirty="0" smtClean="0"/>
          </a:p>
          <a:p>
            <a:pPr marL="0" lvl="0" indent="0" algn="ctr">
              <a:buNone/>
            </a:pPr>
            <a:r>
              <a:rPr lang="ru-RU" sz="1800" b="1" dirty="0"/>
              <a:t>Секция 5</a:t>
            </a:r>
            <a:r>
              <a:rPr lang="ru-RU" sz="1800" b="1" dirty="0" smtClean="0"/>
              <a:t>. Образование </a:t>
            </a:r>
            <a:r>
              <a:rPr lang="ru-RU" sz="1800" b="1" dirty="0"/>
              <a:t>для всех: вопросы гармонизации межнациональных отношений в городе средствами образования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200" dirty="0" smtClean="0"/>
              <a:t>    </a:t>
            </a:r>
            <a:r>
              <a:rPr lang="ru-RU" sz="1200" u="sng" dirty="0" smtClean="0"/>
              <a:t>Темы </a:t>
            </a:r>
            <a:r>
              <a:rPr lang="ru-RU" sz="1200" u="sng" dirty="0"/>
              <a:t>для обсуждения:</a:t>
            </a:r>
          </a:p>
          <a:p>
            <a:pPr lvl="0"/>
            <a:r>
              <a:rPr lang="ru-RU" sz="1200" dirty="0"/>
              <a:t>актуальные вопросы преподавания РКИ в городе Москва;</a:t>
            </a:r>
          </a:p>
          <a:p>
            <a:pPr lvl="0"/>
            <a:r>
              <a:rPr lang="ru-RU" sz="1200" dirty="0"/>
              <a:t>актуальные вопросы преподавания школьных дисциплин в поликультурной школе; особенности формирования языковой компетенции детей с неродным русским языком обучения;</a:t>
            </a:r>
          </a:p>
          <a:p>
            <a:pPr lvl="0"/>
            <a:r>
              <a:rPr lang="ru-RU" sz="1200" dirty="0"/>
              <a:t>образовательные проекты и программы, направленные на гармонизацию межнациональных отношений; </a:t>
            </a:r>
          </a:p>
          <a:p>
            <a:pPr lvl="0"/>
            <a:r>
              <a:rPr lang="ru-RU" sz="1200" dirty="0"/>
              <a:t>сохранение национальной культуры учащихся при условии их интеграции в принимающее сообщество;</a:t>
            </a:r>
          </a:p>
          <a:p>
            <a:pPr lvl="0"/>
            <a:r>
              <a:rPr lang="ru-RU" sz="1200" dirty="0"/>
              <a:t>изучение культуры народов России в рамках учебного плана и в рамках дополнительного образования;</a:t>
            </a:r>
          </a:p>
          <a:p>
            <a:pPr lvl="0"/>
            <a:r>
              <a:rPr lang="ru-RU" sz="1200" dirty="0"/>
              <a:t>развитие международных и межрегиональных связей образовательных организаций: опыт и перспективы</a:t>
            </a:r>
            <a:r>
              <a:rPr lang="ru-RU" sz="1200" dirty="0" smtClean="0"/>
              <a:t>.</a:t>
            </a:r>
          </a:p>
          <a:p>
            <a:pPr lvl="0"/>
            <a:endParaRPr lang="ru-RU" sz="1200" dirty="0" smtClean="0"/>
          </a:p>
          <a:p>
            <a:pPr marL="0" lvl="0" indent="0" algn="ctr">
              <a:buNone/>
            </a:pPr>
            <a:r>
              <a:rPr lang="ru-RU" sz="1800" b="1" dirty="0"/>
              <a:t>Секция 6</a:t>
            </a:r>
            <a:r>
              <a:rPr lang="ru-RU" sz="1800" b="1" dirty="0" smtClean="0"/>
              <a:t>. Международная </a:t>
            </a:r>
            <a:r>
              <a:rPr lang="ru-RU" sz="1800" b="1" dirty="0"/>
              <a:t>конференция молодых педагогов: «Практика обучения русскому языку и гуманитарным дисциплинам на русском языке в России за рубежом»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200" dirty="0" smtClean="0"/>
              <a:t>     </a:t>
            </a:r>
            <a:r>
              <a:rPr lang="ru-RU" sz="1200" u="sng" dirty="0" smtClean="0"/>
              <a:t>Темы </a:t>
            </a:r>
            <a:r>
              <a:rPr lang="ru-RU" sz="1200" u="sng" dirty="0"/>
              <a:t>для обсуждения:</a:t>
            </a:r>
          </a:p>
          <a:p>
            <a:pPr lvl="0"/>
            <a:r>
              <a:rPr lang="ru-RU" sz="1200" dirty="0"/>
              <a:t>актуализация интереса к русскому языку, российской истории и культуре, современной России у молодежи зарубежных стран; </a:t>
            </a:r>
          </a:p>
          <a:p>
            <a:pPr lvl="0"/>
            <a:r>
              <a:rPr lang="ru-RU" sz="1200" dirty="0"/>
              <a:t>технологии научно-методической поддержки молодых педагогов из-за рубежа, преподающих русский язык и предметы на русском языке.</a:t>
            </a:r>
          </a:p>
          <a:p>
            <a:pPr lvl="0"/>
            <a:r>
              <a:rPr lang="ru-RU" sz="1200" dirty="0"/>
              <a:t>стратегии продвижения образования на русском языке в мире, в том числе и с использованием ресурсов платформ онлайн образования;</a:t>
            </a:r>
          </a:p>
          <a:p>
            <a:pPr lvl="0"/>
            <a:r>
              <a:rPr lang="ru-RU" sz="1200" dirty="0"/>
              <a:t>образование на русском языке как инструмент публичной дипломатии;</a:t>
            </a:r>
          </a:p>
          <a:p>
            <a:pPr lvl="0"/>
            <a:r>
              <a:rPr lang="ru-RU" sz="1200" dirty="0"/>
              <a:t>формы организации гражданско-патриотического воспитания и сохранения русской национальной культуры в системе дополнительного образования: обмен опытом; </a:t>
            </a:r>
          </a:p>
          <a:p>
            <a:r>
              <a:rPr lang="ru-RU" sz="1200" dirty="0"/>
              <a:t>специфика организации очных и дистанционных КПК для учителей предметников зарубежных школ с русским языком обучения.</a:t>
            </a:r>
          </a:p>
          <a:p>
            <a:pPr marL="0" lvl="0" indent="0" algn="ctr">
              <a:buNone/>
            </a:pPr>
            <a:endParaRPr lang="ru-RU" sz="2000" b="1" dirty="0"/>
          </a:p>
          <a:p>
            <a:pPr lvl="0"/>
            <a:endParaRPr lang="ru-RU" sz="2000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9474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секций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91695"/>
            <a:ext cx="7452320" cy="52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Возложение цветов к Вечному огню возле Могилы Неизвестного Солдата </a:t>
            </a:r>
            <a:endParaRPr lang="ru-RU" dirty="0"/>
          </a:p>
        </p:txBody>
      </p:sp>
      <p:pic>
        <p:nvPicPr>
          <p:cNvPr id="4098" name="Picture 2" descr="C:\Users\maria\Desktop\Москва, 2015 форум молодых педагогов\IMG_1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48" y="4149080"/>
            <a:ext cx="3318515" cy="24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a\Desktop\Москва, 2015 форум молодых педагогов\IMG_1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96709"/>
            <a:ext cx="4069981" cy="22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994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84</TotalTime>
  <Words>955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Первый московский форум молодых педагогов  «Современное образование: диалог традиций и инноваций»</vt:lpstr>
      <vt:lpstr>Задачи форума</vt:lpstr>
      <vt:lpstr>Участники форума</vt:lpstr>
      <vt:lpstr>Программа форума. День 1</vt:lpstr>
      <vt:lpstr>Пленарное заседание</vt:lpstr>
      <vt:lpstr>Работа секций</vt:lpstr>
      <vt:lpstr>Работа секций</vt:lpstr>
      <vt:lpstr>Работа секций</vt:lpstr>
      <vt:lpstr>Возложение цветов к Вечному огню возле Могилы Неизвестного Солдата </vt:lpstr>
      <vt:lpstr>Посещение Малого театра «Вишневый сад»</vt:lpstr>
      <vt:lpstr>Программа форума. День 2</vt:lpstr>
      <vt:lpstr>Посещение дискуссионных площадок и знакомство с московской системой образования </vt:lpstr>
      <vt:lpstr>Площадка Урок в Москве, Юбилейный урок</vt:lpstr>
      <vt:lpstr>Юбилейный урок</vt:lpstr>
      <vt:lpstr>Музей космонавтики</vt:lpstr>
      <vt:lpstr>Москва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московский форум молодых педагогов  «Современное образование: диалог традиций и инноваций»</dc:title>
  <dc:creator>maria</dc:creator>
  <cp:lastModifiedBy>maria</cp:lastModifiedBy>
  <cp:revision>9</cp:revision>
  <dcterms:created xsi:type="dcterms:W3CDTF">2015-04-26T21:19:01Z</dcterms:created>
  <dcterms:modified xsi:type="dcterms:W3CDTF">2015-04-26T22:43:17Z</dcterms:modified>
</cp:coreProperties>
</file>