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0" r:id="rId2"/>
    <p:sldId id="290" r:id="rId3"/>
    <p:sldId id="291" r:id="rId4"/>
    <p:sldId id="289" r:id="rId5"/>
    <p:sldId id="293" r:id="rId6"/>
    <p:sldId id="287" r:id="rId7"/>
    <p:sldId id="288" r:id="rId8"/>
    <p:sldId id="285" r:id="rId9"/>
    <p:sldId id="274" r:id="rId10"/>
    <p:sldId id="275" r:id="rId11"/>
    <p:sldId id="286" r:id="rId12"/>
    <p:sldId id="277" r:id="rId13"/>
    <p:sldId id="278" r:id="rId14"/>
    <p:sldId id="279" r:id="rId15"/>
    <p:sldId id="281" r:id="rId16"/>
    <p:sldId id="282" r:id="rId17"/>
    <p:sldId id="283" r:id="rId18"/>
    <p:sldId id="284" r:id="rId19"/>
    <p:sldId id="29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626EC-7D47-443A-B392-3FB567DE4B39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267A-CB19-425F-A14E-5565231A29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4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2C377-9B92-44AE-8946-3A36D7FC5928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1E362-3380-4174-9960-F6E483BB88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28802"/>
            <a:ext cx="9144000" cy="2500330"/>
          </a:xfrm>
        </p:spPr>
        <p:txBody>
          <a:bodyPr>
            <a:normAutofit fontScale="90000"/>
          </a:bodyPr>
          <a:lstStyle/>
          <a:p>
            <a:r>
              <a:rPr lang="ru-RU" sz="4800" b="1" dirty="0"/>
              <a:t>ОБРАЗОВАТЕЛЬНЫЙ ПРОЕКТ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– ЧАСТЬ СЧАСТЬЯ, И ОН НАМ ВАЖЕН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i="1" dirty="0" smtClean="0"/>
              <a:t>тематические дни в рамках раздела устного народного творчества (УНТ)</a:t>
            </a:r>
            <a:br>
              <a:rPr lang="ru-RU" i="1" dirty="0" smtClean="0"/>
            </a:br>
            <a:r>
              <a:rPr lang="ru-RU" i="1" dirty="0" smtClean="0"/>
              <a:t>для учащихся 5-6 классов</a:t>
            </a:r>
            <a:endParaRPr lang="ru-RU" i="1" dirty="0"/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Русский язык</a:t>
            </a:r>
            <a:br>
              <a:rPr lang="ru-RU" dirty="0" smtClean="0"/>
            </a:br>
            <a:r>
              <a:rPr lang="ru-RU" dirty="0" smtClean="0"/>
              <a:t>Синтаксис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58" y="1643050"/>
            <a:ext cx="8429684" cy="5000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lvl="0" indent="168275" algn="just">
              <a:spcBef>
                <a:spcPct val="20000"/>
              </a:spcBef>
            </a:pPr>
            <a:r>
              <a:rPr lang="ru-RU" sz="2600" dirty="0" smtClean="0"/>
              <a:t>Посмотрите на предложения и подумайте, чего в них не хватает, чем они необычны? Попробуйте найти главные члены предложения и определить, чем они выражены.</a:t>
            </a:r>
          </a:p>
          <a:p>
            <a:pPr lvl="0" indent="168275" algn="just">
              <a:spcBef>
                <a:spcPct val="20000"/>
              </a:spcBef>
            </a:pPr>
            <a:endParaRPr lang="ru-RU" sz="2600" dirty="0" smtClean="0"/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Сам с вершок - голова с горшок.</a:t>
            </a:r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Словно аршин проглотил.</a:t>
            </a:r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Велика святорусская земля, а везде солнышко.</a:t>
            </a:r>
          </a:p>
          <a:p>
            <a:pPr lvl="0" indent="168275">
              <a:spcBef>
                <a:spcPct val="20000"/>
              </a:spcBef>
            </a:pPr>
            <a: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Ем, а дела не </a:t>
            </a:r>
            <a:r>
              <a:rPr kumimoji="0" lang="ru-RU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вем</a:t>
            </a:r>
            <a: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</a:t>
            </a:r>
            <a: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ведаю).</a:t>
            </a:r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Как в лес кликнешь, так и откликнется.</a:t>
            </a:r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Ну, люди в здешней стороне! Она к нему, а он ко мне.</a:t>
            </a:r>
          </a:p>
          <a:p>
            <a:pPr lvl="0" indent="168275">
              <a:spcBef>
                <a:spcPct val="20000"/>
              </a:spcBef>
            </a:pPr>
            <a:endParaRPr lang="ru-RU" sz="2600" dirty="0" smtClean="0"/>
          </a:p>
          <a:p>
            <a:pPr lvl="0" indent="168275" algn="just">
              <a:spcBef>
                <a:spcPct val="20000"/>
              </a:spcBef>
            </a:pPr>
            <a:r>
              <a:rPr lang="ru-RU" sz="2600" dirty="0" smtClean="0"/>
              <a:t>Эти предложения необычны тем, что в них отсутствует один из главных членов предложения – подлежащее или сказуемое. А в предложениях, приведённых ниже и подлежащее и сказуемое выражены именем существительным.</a:t>
            </a:r>
          </a:p>
          <a:p>
            <a:pPr lvl="0" indent="168275">
              <a:spcBef>
                <a:spcPct val="20000"/>
              </a:spcBef>
            </a:pPr>
            <a:endParaRPr lang="ru-RU" sz="2600" dirty="0" smtClean="0"/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Сибирь - золотое дно.</a:t>
            </a:r>
          </a:p>
          <a:p>
            <a:pPr lvl="0" indent="168275">
              <a:spcBef>
                <a:spcPct val="20000"/>
              </a:spcBef>
            </a:pPr>
            <a:r>
              <a:rPr lang="ru-RU" sz="2600" i="1" dirty="0" smtClean="0"/>
              <a:t>Волга - всем рекам мать.</a:t>
            </a:r>
          </a:p>
          <a:p>
            <a:pPr lvl="0" indent="168275">
              <a:spcBef>
                <a:spcPct val="20000"/>
              </a:spcBef>
            </a:pPr>
            <a:endParaRPr lang="ru-RU" sz="2600" i="1" dirty="0" smtClean="0"/>
          </a:p>
          <a:p>
            <a:pPr lvl="0" indent="168275" algn="just">
              <a:spcBef>
                <a:spcPct val="20000"/>
              </a:spcBef>
            </a:pPr>
            <a:r>
              <a:rPr lang="ru-RU" sz="2600" dirty="0" smtClean="0"/>
              <a:t>Однако мы не можем обойтись в нашей речи без подобных предложений – они украшают её, делают живее, образнее, точнее, короче.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2600" b="1" i="1" dirty="0" smtClean="0"/>
              <a:t>Нельзя удалять из системы ни один из её элементов – это приводит к обеднению или разрушению системы.</a:t>
            </a:r>
          </a:p>
          <a:p>
            <a:pPr lvl="0" indent="168275">
              <a:spcBef>
                <a:spcPct val="20000"/>
              </a:spcBef>
            </a:pPr>
            <a:endParaRPr lang="ru-RU" sz="2600" dirty="0" smtClean="0"/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Литература</a:t>
            </a:r>
            <a:br>
              <a:rPr lang="ru-RU" dirty="0" smtClean="0"/>
            </a:br>
            <a:r>
              <a:rPr lang="ru-RU" dirty="0" smtClean="0"/>
              <a:t>Былина об Илье Муромце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58" y="1643050"/>
            <a:ext cx="8429684" cy="5000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indent="168275" algn="just">
              <a:spcBef>
                <a:spcPct val="20000"/>
              </a:spcBef>
            </a:pPr>
            <a:r>
              <a:rPr lang="ru-RU" sz="2600" dirty="0" smtClean="0"/>
              <a:t>Прочитайте отрывок из былины: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2600" dirty="0" smtClean="0"/>
              <a:t>«…Имя ему дали Илья. И вот живут они с сыном Ильей, живут, не нарадуются. Растет он быстро. </a:t>
            </a:r>
            <a:r>
              <a:rPr lang="en-US" sz="2600" dirty="0" smtClean="0"/>
              <a:t>&lt;</a:t>
            </a:r>
            <a:r>
              <a:rPr lang="ru-RU" sz="2600" dirty="0" smtClean="0"/>
              <a:t>…</a:t>
            </a:r>
            <a:r>
              <a:rPr lang="en-US" sz="2600" dirty="0" smtClean="0"/>
              <a:t>&gt;</a:t>
            </a:r>
            <a:r>
              <a:rPr lang="ru-RU" sz="2600" dirty="0" smtClean="0"/>
              <a:t> Тут и увидели старички большое горе: сыну нужно начинать ходить, а он сидит как столб. Ноги у него как плети; руками действует, а ногами никак не шевелит.</a:t>
            </a:r>
            <a:r>
              <a:rPr lang="en-US" sz="2600" dirty="0" smtClean="0"/>
              <a:t> </a:t>
            </a:r>
            <a:r>
              <a:rPr lang="ru-RU" sz="2600" dirty="0" smtClean="0"/>
              <a:t>Прошел третий год, а Илье ничуть не легче. Ноги как плети, </a:t>
            </a:r>
            <a:r>
              <a:rPr lang="ru-RU" sz="2600" dirty="0" err="1" smtClean="0"/>
              <a:t>нисколь</a:t>
            </a:r>
            <a:r>
              <a:rPr lang="ru-RU" sz="2600" dirty="0" smtClean="0"/>
              <a:t> не шевелятся.</a:t>
            </a:r>
            <a:r>
              <a:rPr lang="en-US" sz="2600" dirty="0" smtClean="0"/>
              <a:t> </a:t>
            </a:r>
            <a:r>
              <a:rPr lang="ru-RU" sz="2600" dirty="0" smtClean="0"/>
              <a:t>Еще пуще старички стали плакать: есть сын, да никуда не годящий,— приходится кормить его.</a:t>
            </a:r>
            <a:r>
              <a:rPr lang="en-US" sz="2600" dirty="0" smtClean="0"/>
              <a:t> </a:t>
            </a:r>
            <a:r>
              <a:rPr lang="ru-RU" sz="2600" dirty="0" smtClean="0"/>
              <a:t>И жил Илья долгое время все таким же столбом, никак не мог ногой шевельнуть…»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2600" b="1" i="1" dirty="0" smtClean="0"/>
              <a:t>Вопрос: Смог ли исцелиться Илья Муромец? Самостоятельно или ему была оказана помощь?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2600" b="1" i="1" dirty="0" smtClean="0"/>
              <a:t>Перескажите эпизод исцеления героя.</a:t>
            </a:r>
          </a:p>
          <a:p>
            <a:pPr lvl="0" indent="168275" algn="just">
              <a:spcBef>
                <a:spcPct val="20000"/>
              </a:spcBef>
            </a:pPr>
            <a:endParaRPr lang="ru-RU" sz="2600" dirty="0" smtClean="0"/>
          </a:p>
          <a:p>
            <a:pPr lvl="0" indent="168275" algn="just">
              <a:spcBef>
                <a:spcPct val="20000"/>
              </a:spcBef>
            </a:pPr>
            <a:endParaRPr lang="ru-RU" sz="2600" dirty="0" smtClean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0" y="-24"/>
            <a:ext cx="9144000" cy="6796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Продолжение былины: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«… Прожил он тридцать лет в таком виде. И вот в одно прекрасное время надо было Ивану Тимофеевичу выкорчевать пни, чтобы сеять пшеницу.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…День оказался очень жаркий. Сидит Илья, потом обливается. И вдруг слышит — кто-то подошел к их окошку и в окошко </a:t>
            </a:r>
            <a:r>
              <a:rPr lang="ru-RU" sz="1850" dirty="0" err="1" smtClean="0"/>
              <a:t>застукался</a:t>
            </a:r>
            <a:r>
              <a:rPr lang="ru-RU" sz="1850" dirty="0" smtClean="0"/>
              <a:t>. Кое-как Илья Муромец потянулся, открыл окошко, видит — стоят два странника, очень старые.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…— И рад бы я принести вам пива хмельного, да не могу никак идти: у меня ноги не ходят.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— Попробуй, Илья, сперва, тогда и говори,— отвечают старцы.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— Что вы, дорогие старцы, тридцать лет я сижу сиднем и знаю — ноги у меня не ходят.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А они говорят: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— Брось ты, Илья, нас обманывать! Сперва попробуй, а после и говори.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Пошевелил Илья одной ногой — шевелится. Другой пошевелил — шевелится. Соскочил с лавки, схватил чашу в полтора ведра и побежал, будто все время бегал, в отцов подвал глубокий. Нацедил из бочонка чашу полную, приносит к старцам… И не стали больше посылать его за пивом хмельным, а стали говорить ему так: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1850" dirty="0" smtClean="0"/>
              <a:t>— Слушай, добрый молодец, Илья Муромец! Дали мы тебе ноги, дали силу богатырскую,— ничто не мешает тебе поездить по Русской земле. Но помни: не обижай беззащитных, а бей вора-разбойника, не борись с родом </a:t>
            </a:r>
            <a:r>
              <a:rPr lang="ru-RU" sz="1850" dirty="0" err="1" smtClean="0"/>
              <a:t>Микуловым</a:t>
            </a:r>
            <a:r>
              <a:rPr lang="ru-RU" sz="1850" dirty="0" smtClean="0"/>
              <a:t>: его мать </a:t>
            </a:r>
            <a:r>
              <a:rPr lang="ru-RU" sz="1850" dirty="0" err="1" smtClean="0"/>
              <a:t>сыра-земля</a:t>
            </a:r>
            <a:r>
              <a:rPr lang="ru-RU" sz="1850" dirty="0" smtClean="0"/>
              <a:t> любит. Да еще не </a:t>
            </a:r>
            <a:r>
              <a:rPr lang="ru-RU" sz="1850" dirty="0" err="1" smtClean="0"/>
              <a:t>борися</a:t>
            </a:r>
            <a:r>
              <a:rPr lang="ru-RU" sz="1850" dirty="0" smtClean="0"/>
              <a:t> со </a:t>
            </a:r>
            <a:r>
              <a:rPr lang="ru-RU" sz="1850" dirty="0" err="1" smtClean="0"/>
              <a:t>Святогором-богатырем</a:t>
            </a:r>
            <a:r>
              <a:rPr lang="ru-RU" sz="1850" dirty="0" smtClean="0"/>
              <a:t>: его мать </a:t>
            </a:r>
            <a:r>
              <a:rPr lang="ru-RU" sz="1850" dirty="0" err="1" smtClean="0"/>
              <a:t>сыра-земля</a:t>
            </a:r>
            <a:r>
              <a:rPr lang="ru-RU" sz="1850" dirty="0" smtClean="0"/>
              <a:t> через силу носит. А теперь, Илья Муромец, тебе нужен богатырский конь. Но богатырского коня тебе придется выхаживать самому, потому — кони тебя не вынесут…»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500166" y="2500306"/>
            <a:ext cx="6134112" cy="1357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lvl="0" indent="168275" algn="just">
              <a:spcBef>
                <a:spcPct val="20000"/>
              </a:spcBef>
            </a:pPr>
            <a:r>
              <a:rPr lang="ru-RU" sz="2000" dirty="0" smtClean="0"/>
              <a:t>В результате подобных уроков </a:t>
            </a:r>
            <a:r>
              <a:rPr lang="ru-RU" sz="2000" dirty="0" err="1" smtClean="0"/>
              <a:t>просиходит</a:t>
            </a:r>
            <a:r>
              <a:rPr lang="ru-RU" sz="2000" dirty="0" smtClean="0"/>
              <a:t> профилактика ксенофобии через культурные представления, заложенные в основу национальной культуры.</a:t>
            </a:r>
            <a:endParaRPr lang="ru-RU" sz="1850" dirty="0" smtClean="0"/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75800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Физическая культура</a:t>
            </a:r>
            <a:br>
              <a:rPr lang="ru-RU" dirty="0" smtClean="0"/>
            </a:br>
            <a:r>
              <a:rPr lang="ru-RU" dirty="0" smtClean="0"/>
              <a:t>Проводи Колобка до дома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90" y="2428868"/>
            <a:ext cx="5786446" cy="4429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>
              <a:spcBef>
                <a:spcPct val="20000"/>
              </a:spcBef>
            </a:pPr>
            <a:r>
              <a:rPr lang="ru-RU" sz="2600" dirty="0" smtClean="0"/>
              <a:t>Необходимо проводить Колобка (мяч) до дома Бабки с Дедом. Это делают три богатыря из числа учеников (дети с ОВЗ и без ОВЗ). Ученики, втроём, взявшись за руки ведут мяч к цели. </a:t>
            </a:r>
          </a:p>
          <a:p>
            <a:pPr lvl="0">
              <a:spcBef>
                <a:spcPct val="20000"/>
              </a:spcBef>
            </a:pPr>
            <a:endParaRPr lang="ru-RU" sz="2600" dirty="0" smtClean="0"/>
          </a:p>
          <a:p>
            <a:pPr lvl="0">
              <a:spcBef>
                <a:spcPct val="20000"/>
              </a:spcBef>
            </a:pPr>
            <a:r>
              <a:rPr lang="ru-RU" sz="2600" b="1" i="1" dirty="0" smtClean="0"/>
              <a:t>Упражнение развивает командный дух, независимо от  особенностей здоровья ребёнка.</a:t>
            </a:r>
          </a:p>
          <a:p>
            <a:pPr lvl="0">
              <a:spcBef>
                <a:spcPct val="20000"/>
              </a:spcBef>
            </a:pPr>
            <a:r>
              <a:rPr lang="en-US" sz="2600" dirty="0" smtClean="0"/>
              <a:t>NB</a:t>
            </a:r>
            <a:r>
              <a:rPr lang="ru-RU" sz="2600" dirty="0" smtClean="0"/>
              <a:t>: учитель даёт игровую установку для ребёнка с ОВЗ.</a:t>
            </a:r>
          </a:p>
        </p:txBody>
      </p:sp>
      <p:pic>
        <p:nvPicPr>
          <p:cNvPr id="4" name="Рисунок 3" descr="kolobo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23572" cy="1992448"/>
          </a:xfrm>
          <a:prstGeom prst="rect">
            <a:avLst/>
          </a:prstGeom>
        </p:spPr>
      </p:pic>
      <p:pic>
        <p:nvPicPr>
          <p:cNvPr id="6" name="Рисунок 5" descr="Маска-колобка-своими-руками.-Делаем-с-детьми-маску-колобка.-Маска-Колоб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4075186"/>
            <a:ext cx="2616202" cy="2639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511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Физическая культура</a:t>
            </a:r>
            <a:br>
              <a:rPr lang="ru-RU" dirty="0" smtClean="0"/>
            </a:br>
            <a:r>
              <a:rPr lang="ru-RU" dirty="0" smtClean="0"/>
              <a:t>Бросание путеводного клубка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58" y="2000240"/>
            <a:ext cx="8429684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2600" dirty="0" smtClean="0"/>
              <a:t>Ребёнок бросает мяч по визуальному сигналу учителя в руки ученика, который в «сапогах-скороходах» бегом возвращает клубок бросавшему.</a:t>
            </a:r>
          </a:p>
        </p:txBody>
      </p:sp>
      <p:pic>
        <p:nvPicPr>
          <p:cNvPr id="7" name="Рисунок 6" descr="Клу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" y="1"/>
            <a:ext cx="3214678" cy="1696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Клуб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3429000"/>
            <a:ext cx="3169539" cy="335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357158" y="3571876"/>
            <a:ext cx="5786478" cy="2928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ct val="20000"/>
              </a:spcBef>
            </a:pPr>
            <a:r>
              <a:rPr lang="ru-RU" sz="2600" dirty="0" smtClean="0"/>
              <a:t>В упражнение могут быть включены дети с ОВЗ: слабослышащий (бросающий) и </a:t>
            </a:r>
            <a:r>
              <a:rPr lang="ru-RU" sz="2600" dirty="0" err="1" smtClean="0"/>
              <a:t>гиперактивный</a:t>
            </a:r>
            <a:r>
              <a:rPr lang="ru-RU" sz="2600" dirty="0" smtClean="0"/>
              <a:t> (возвращающий)</a:t>
            </a:r>
          </a:p>
          <a:p>
            <a:pPr lvl="0">
              <a:spcBef>
                <a:spcPct val="20000"/>
              </a:spcBef>
            </a:pPr>
            <a:r>
              <a:rPr lang="ru-RU" sz="2600" dirty="0" smtClean="0"/>
              <a:t>=</a:t>
            </a:r>
            <a:r>
              <a:rPr lang="en-US" sz="2600" dirty="0" smtClean="0"/>
              <a:t>&gt;</a:t>
            </a:r>
            <a:r>
              <a:rPr lang="ru-RU" sz="2600" dirty="0" smtClean="0"/>
              <a:t>  </a:t>
            </a:r>
            <a:r>
              <a:rPr lang="ru-RU" sz="2600" b="1" i="1" dirty="0" smtClean="0"/>
              <a:t>ребёнок с ОВЗ в силу особенностей организма может проявить свои другие сильные стороны.</a:t>
            </a:r>
          </a:p>
        </p:txBody>
      </p:sp>
      <p:pic>
        <p:nvPicPr>
          <p:cNvPr id="10" name="Рисунок 9" descr="физкультура.png"/>
          <p:cNvPicPr>
            <a:picLocks noChangeAspect="1"/>
          </p:cNvPicPr>
          <p:nvPr/>
        </p:nvPicPr>
        <p:blipFill>
          <a:blip r:embed="rId4" cstate="print"/>
          <a:srcRect l="22890" r="47810" b="11968"/>
          <a:stretch>
            <a:fillRect/>
          </a:stretch>
        </p:blipFill>
        <p:spPr>
          <a:xfrm>
            <a:off x="6215074" y="3000348"/>
            <a:ext cx="228601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6572264" cy="1511288"/>
          </a:xfrm>
        </p:spPr>
        <p:txBody>
          <a:bodyPr>
            <a:normAutofit/>
          </a:bodyPr>
          <a:lstStyle/>
          <a:p>
            <a:r>
              <a:rPr lang="ru-RU" dirty="0" smtClean="0"/>
              <a:t>Физическая культура</a:t>
            </a:r>
            <a:br>
              <a:rPr lang="ru-RU" dirty="0" smtClean="0"/>
            </a:br>
            <a:r>
              <a:rPr lang="ru-RU" dirty="0" smtClean="0"/>
              <a:t>Богатырские гири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20" y="2000240"/>
            <a:ext cx="8501122" cy="1428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indent="360363">
              <a:spcBef>
                <a:spcPct val="20000"/>
              </a:spcBef>
            </a:pPr>
            <a:r>
              <a:rPr lang="ru-RU" sz="2600" dirty="0" smtClean="0"/>
              <a:t>Богатыри (ученики) тягают гири. При этом один ученик становится Ильёй Муромцем, старшим богатырём, Он показывает на своём примере выполнение упражнения. Остальные богатыри повторяют упражнение за ним.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929058" y="3571876"/>
            <a:ext cx="4929222" cy="3286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Особенность упражнения в том, что один из учеников берёт на себя роль </a:t>
            </a:r>
            <a:r>
              <a:rPr lang="ru-RU" sz="2600" dirty="0" err="1" smtClean="0"/>
              <a:t>тьютора</a:t>
            </a:r>
            <a:r>
              <a:rPr lang="ru-RU" sz="2600" dirty="0" smtClean="0"/>
              <a:t>. В упражнении могут принять участие слабослышащие дети, которым </a:t>
            </a:r>
            <a:r>
              <a:rPr lang="ru-RU" sz="2600" dirty="0" err="1" smtClean="0"/>
              <a:t>тьютор</a:t>
            </a:r>
            <a:r>
              <a:rPr lang="ru-RU" sz="2600" dirty="0" smtClean="0"/>
              <a:t> подробно покажет выполнение упражнения, скорректирует, поможет. </a:t>
            </a:r>
          </a:p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=</a:t>
            </a:r>
            <a:r>
              <a:rPr lang="en-US" sz="2600" dirty="0" smtClean="0"/>
              <a:t>&gt;</a:t>
            </a:r>
            <a:r>
              <a:rPr lang="ru-RU" sz="2600" dirty="0" smtClean="0"/>
              <a:t> </a:t>
            </a:r>
            <a:r>
              <a:rPr lang="ru-RU" sz="2600" b="1" i="1" dirty="0" smtClean="0"/>
              <a:t>Социализация, адаптация, совместная деятельность всех детей.</a:t>
            </a:r>
          </a:p>
        </p:txBody>
      </p:sp>
      <p:pic>
        <p:nvPicPr>
          <p:cNvPr id="10" name="Рисунок 9" descr="fr0282_02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1"/>
            <a:ext cx="2500298" cy="211275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1" name="Рисунок 10" descr="139936_bdd61ea98c2906a7df8d27dde555a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1" y="3714752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6572264" cy="1511288"/>
          </a:xfrm>
        </p:spPr>
        <p:txBody>
          <a:bodyPr>
            <a:normAutofit/>
          </a:bodyPr>
          <a:lstStyle/>
          <a:p>
            <a:r>
              <a:rPr lang="ru-RU" dirty="0" smtClean="0"/>
              <a:t>Природоведение</a:t>
            </a:r>
            <a:br>
              <a:rPr lang="ru-RU" dirty="0" smtClean="0"/>
            </a:br>
            <a:r>
              <a:rPr lang="ru-RU" dirty="0" smtClean="0"/>
              <a:t>Живое - неживое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20" y="2000240"/>
            <a:ext cx="8501122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В конце занятия по теме «Признаки живого» проводится игра «Живое – неживое».</a:t>
            </a:r>
          </a:p>
        </p:txBody>
      </p:sp>
      <p:pic>
        <p:nvPicPr>
          <p:cNvPr id="7" name="Рисунок 6" descr="7b795bc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2071678" cy="2071678"/>
          </a:xfrm>
          <a:prstGeom prst="rect">
            <a:avLst/>
          </a:prstGeom>
        </p:spPr>
      </p:pic>
      <p:pic>
        <p:nvPicPr>
          <p:cNvPr id="8" name="Рисунок 7" descr="p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3286124"/>
            <a:ext cx="2066925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285720" y="2857496"/>
            <a:ext cx="7000924" cy="3786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Дети садятся в полукруг, выбирают ведущего, он берёт мяч и бросает одному из детей. На презентации появляются поочерёдно персонажи сказок: Царевна-Лягушка, Змей Горыныч,  скатерть самобранка, печь Иванушки, Золотая рыбка, Колобок, избушка на курьих ножках, ковёр-самолёт. Ребёнок, которому ведущий бросает мяч должен  назвать признаки живого у персонажа.</a:t>
            </a:r>
          </a:p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=</a:t>
            </a:r>
            <a:r>
              <a:rPr lang="en-US" sz="2600" dirty="0" smtClean="0"/>
              <a:t>&gt;</a:t>
            </a:r>
            <a:r>
              <a:rPr lang="ru-RU" sz="2600" dirty="0" smtClean="0"/>
              <a:t> </a:t>
            </a:r>
            <a:r>
              <a:rPr lang="ru-RU" sz="2600" b="1" i="1" dirty="0" smtClean="0"/>
              <a:t>У всех персонажей называются несколько признаков живого, остальным они отличаются. Они разные, но интересные, нестрашные, сказка без них не существует. </a:t>
            </a:r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6572264" cy="1511288"/>
          </a:xfrm>
        </p:spPr>
        <p:txBody>
          <a:bodyPr>
            <a:normAutofit/>
          </a:bodyPr>
          <a:lstStyle/>
          <a:p>
            <a:r>
              <a:rPr lang="ru-RU" dirty="0" smtClean="0"/>
              <a:t>Природоведение</a:t>
            </a:r>
            <a:br>
              <a:rPr lang="ru-RU" dirty="0" smtClean="0"/>
            </a:br>
            <a:r>
              <a:rPr lang="ru-RU" dirty="0" smtClean="0"/>
              <a:t>Аленький цветочек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20" y="2000240"/>
            <a:ext cx="8501122" cy="2214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В рамках урока по теме «Цветок и его строение» проводится интерактивное обучение. Учитель раздаёт элементы цветка, дети собирают цветок. Моделируется ситуация потери одного из элементов: корня, лепестка, чашелистика, стебля, листьев – ученик должен объяснить, что произойдёт при потере одного из элементов цветка.</a:t>
            </a:r>
          </a:p>
        </p:txBody>
      </p:sp>
      <p:pic>
        <p:nvPicPr>
          <p:cNvPr id="9" name="Рисунок 8" descr="alenkij-cvetochek-materialy-zombie-farm-man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720" y="0"/>
            <a:ext cx="1857578" cy="1857578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28596" y="4357694"/>
            <a:ext cx="5929354" cy="207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400" dirty="0" smtClean="0"/>
              <a:t>=</a:t>
            </a:r>
            <a:r>
              <a:rPr lang="en-US" sz="2400" dirty="0" smtClean="0"/>
              <a:t>&gt;</a:t>
            </a:r>
            <a:r>
              <a:rPr lang="ru-RU" sz="2400" dirty="0" smtClean="0"/>
              <a:t> </a:t>
            </a:r>
            <a:r>
              <a:rPr lang="ru-RU" sz="2400" b="1" i="1" dirty="0" smtClean="0"/>
              <a:t>нельзя отнимать ни одну из частей целого, даже если она вам не нравится. Цветок, как и общество не может существовать без части себя.</a:t>
            </a:r>
          </a:p>
        </p:txBody>
      </p:sp>
      <p:pic>
        <p:nvPicPr>
          <p:cNvPr id="11" name="Рисунок 10" descr="60639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9718" y="3905400"/>
            <a:ext cx="2520000" cy="29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-214338"/>
            <a:ext cx="6572264" cy="1511288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История</a:t>
            </a:r>
            <a:br>
              <a:rPr lang="ru-RU" dirty="0" smtClean="0"/>
            </a:br>
            <a:r>
              <a:rPr lang="ru-RU" dirty="0" smtClean="0"/>
              <a:t>Царская уха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488" y="1214422"/>
            <a:ext cx="6000760" cy="2714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На уроке закреплении пройденного материала по теме «Древняя Русь» проводится викторина «Царская уха». Ученики вытягивают из тарелки бумажных рыбок, на обратном боку которых размещены изображения членов княжеской семьи Рюриковичей.</a:t>
            </a:r>
          </a:p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По вытянутому изображению ученик должен определить персоналию, дать краткую характеристику.</a:t>
            </a:r>
          </a:p>
          <a:p>
            <a:pPr lvl="0" indent="360363" algn="just">
              <a:spcBef>
                <a:spcPct val="20000"/>
              </a:spcBef>
            </a:pPr>
            <a:endParaRPr lang="ru-RU" sz="2600" dirty="0" smtClean="0"/>
          </a:p>
          <a:p>
            <a:pPr lvl="0" indent="360363" algn="just">
              <a:spcBef>
                <a:spcPct val="20000"/>
              </a:spcBef>
            </a:pPr>
            <a:endParaRPr lang="ru-RU" sz="2600" dirty="0" smtClean="0"/>
          </a:p>
          <a:p>
            <a:pPr lvl="0" indent="360363" algn="just">
              <a:spcBef>
                <a:spcPct val="20000"/>
              </a:spcBef>
            </a:pPr>
            <a:endParaRPr lang="ru-RU" sz="2600" dirty="0" smtClean="0"/>
          </a:p>
          <a:p>
            <a:pPr lvl="0" indent="360363" algn="just">
              <a:spcBef>
                <a:spcPct val="20000"/>
              </a:spcBef>
            </a:pPr>
            <a:endParaRPr lang="ru-RU" sz="2600" dirty="0" smtClean="0"/>
          </a:p>
        </p:txBody>
      </p:sp>
      <p:pic>
        <p:nvPicPr>
          <p:cNvPr id="9" name="Рисунок 8" descr="03-01-vasilij-ivanovich-shujski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76225"/>
            <a:ext cx="2520000" cy="336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899._Tzarevich_Dmitry_by_M._Nestero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3771900"/>
            <a:ext cx="2520000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357158" y="3786166"/>
            <a:ext cx="6072230" cy="3071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168275" algn="just">
              <a:spcBef>
                <a:spcPct val="20000"/>
              </a:spcBef>
            </a:pPr>
            <a:r>
              <a:rPr lang="ru-RU" sz="2200" dirty="0" smtClean="0"/>
              <a:t>Примечательно, что Василий Тёмный стал полноправным правителем Московского княжества, будучи ослеплённым. Царевич Дмитрий, будущий наследник престола, любимый народом, страдал от падучей.</a:t>
            </a:r>
          </a:p>
          <a:p>
            <a:pPr lvl="0" indent="168275" algn="just">
              <a:spcBef>
                <a:spcPct val="20000"/>
              </a:spcBef>
            </a:pPr>
            <a:r>
              <a:rPr lang="ru-RU" sz="2200" b="1" i="1" dirty="0" smtClean="0"/>
              <a:t>Воспитательная задача викторины – продемонстрировать ученикам, что эти люди могли наравне с другими правителями успешно руководить государством. </a:t>
            </a:r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Технология</a:t>
            </a:r>
            <a:br>
              <a:rPr lang="ru-RU" dirty="0" smtClean="0"/>
            </a:br>
            <a:r>
              <a:rPr lang="ru-RU" dirty="0" smtClean="0"/>
              <a:t>Богатырский</a:t>
            </a:r>
            <a:br>
              <a:rPr lang="ru-RU" dirty="0" smtClean="0"/>
            </a:br>
            <a:r>
              <a:rPr lang="ru-RU" dirty="0" smtClean="0"/>
              <a:t>доспех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2000240"/>
            <a:ext cx="8143932" cy="192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indent="360363" algn="just">
              <a:spcBef>
                <a:spcPct val="20000"/>
              </a:spcBef>
            </a:pPr>
            <a:r>
              <a:rPr lang="ru-RU" sz="2600" dirty="0" smtClean="0"/>
              <a:t>Из пластиковых бутылок и фольги при помощи ножниц, иголок и ниток, клея и </a:t>
            </a:r>
            <a:r>
              <a:rPr lang="ru-RU" sz="2600" dirty="0" err="1" smtClean="0"/>
              <a:t>степлера</a:t>
            </a:r>
            <a:r>
              <a:rPr lang="ru-RU" sz="2600" dirty="0" smtClean="0"/>
              <a:t> изготавливается богатырский доспех: кольчуга, шлем, щит, меч.</a:t>
            </a:r>
          </a:p>
          <a:p>
            <a:pPr lvl="0" indent="360363" algn="just">
              <a:spcBef>
                <a:spcPct val="20000"/>
              </a:spcBef>
              <a:buFont typeface="Symbol"/>
              <a:buChar char="Þ"/>
            </a:pPr>
            <a:r>
              <a:rPr lang="ru-RU" sz="2600" b="1" i="1" dirty="0" smtClean="0"/>
              <a:t>Общая работа руками приводит к сплочению коллектива, социальной адаптации.</a:t>
            </a:r>
          </a:p>
        </p:txBody>
      </p:sp>
      <p:pic>
        <p:nvPicPr>
          <p:cNvPr id="4" name="Picture 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72198" y="3539391"/>
            <a:ext cx="2357422" cy="331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95404" y="0"/>
            <a:ext cx="2520000" cy="1890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5720" y="0"/>
            <a:ext cx="2520000" cy="1890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4348" y="4967112"/>
            <a:ext cx="2520000" cy="189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00034" y="3857628"/>
            <a:ext cx="5286412" cy="15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360363" algn="just">
              <a:spcBef>
                <a:spcPct val="20000"/>
              </a:spcBef>
              <a:buFont typeface="Symbol"/>
              <a:buChar char="Þ"/>
            </a:pPr>
            <a:r>
              <a:rPr lang="ru-RU" sz="2400" b="1" i="1" dirty="0" smtClean="0"/>
              <a:t>Урок может быть проведён как мастер-класс учеником с ОВЗ, при участии педагога и родителей.</a:t>
            </a:r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0968"/>
            <a:ext cx="5089215" cy="3392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37" y="908720"/>
            <a:ext cx="5568944" cy="3712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5752" y="2490294"/>
            <a:ext cx="5226155" cy="348410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43"/>
            <a:ext cx="5194672" cy="3463115"/>
          </a:xfrm>
        </p:spPr>
      </p:pic>
    </p:spTree>
    <p:extLst>
      <p:ext uri="{BB962C8B-B14F-4D97-AF65-F5344CB8AC3E}">
        <p14:creationId xmlns:p14="http://schemas.microsoft.com/office/powerpoint/2010/main" val="1882770759"/>
      </p:ext>
    </p:extLst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инклюзивное образование?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4896544" cy="4569371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/>
              <a:t>Инклюзивное </a:t>
            </a:r>
            <a:r>
              <a:rPr lang="ru-RU" b="1" i="1" dirty="0" smtClean="0"/>
              <a:t>образование  </a:t>
            </a:r>
            <a:r>
              <a:rPr lang="ru-RU" dirty="0"/>
              <a:t>- процесс развития общего образования, который подразумевает доступность образования для всех, в плане приспособления к различным нуждам всех детей, что обеспечивает доступ к образованию для детей с особыми потребностями.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56" y="1844824"/>
            <a:ext cx="3048001" cy="303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5107128"/>
      </p:ext>
    </p:extLst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Инклюзивное образование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nklyuzia_form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958226"/>
            <a:ext cx="8964488" cy="53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7546"/>
      </p:ext>
    </p:extLst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Примерный план мероприятий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63367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u="sng" dirty="0"/>
              <a:t>1 этап (от 1-го года)</a:t>
            </a:r>
            <a:r>
              <a:rPr lang="ru-RU" dirty="0"/>
              <a:t>: Подготовительный. Работа с детьми без ОВЗ.</a:t>
            </a:r>
          </a:p>
          <a:p>
            <a:r>
              <a:rPr lang="ru-RU" dirty="0"/>
              <a:t>Уроки с использованием нестандартных задач для формирования доминантных идей проекта.</a:t>
            </a:r>
          </a:p>
          <a:p>
            <a:r>
              <a:rPr lang="ru-RU" dirty="0"/>
              <a:t>Подготовка мини-проектов о великих людях с особенностями здоровья в рамках внеурочной деятельности.</a:t>
            </a:r>
          </a:p>
          <a:p>
            <a:r>
              <a:rPr lang="ru-RU" dirty="0"/>
              <a:t>Классные часы, посвященные </a:t>
            </a:r>
            <a:r>
              <a:rPr lang="ru-RU" dirty="0" err="1"/>
              <a:t>паралимпийским</a:t>
            </a:r>
            <a:r>
              <a:rPr lang="ru-RU" dirty="0"/>
              <a:t> играм. </a:t>
            </a:r>
          </a:p>
          <a:p>
            <a:r>
              <a:rPr lang="ru-RU" dirty="0"/>
              <a:t>Тренинги на преодоление неприятия, агрессии, страха по отношению к детям с ОВЗ</a:t>
            </a:r>
            <a:r>
              <a:rPr lang="ru-RU" dirty="0" smtClean="0"/>
              <a:t>.</a:t>
            </a:r>
          </a:p>
          <a:p>
            <a:pPr marL="0" lv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u="sng" dirty="0"/>
              <a:t>2 этап (от 1-го года)</a:t>
            </a:r>
            <a:r>
              <a:rPr lang="ru-RU" dirty="0"/>
              <a:t>: Совместная объединяющая работа детей с/без ОВЗ.</a:t>
            </a:r>
          </a:p>
          <a:p>
            <a:r>
              <a:rPr lang="ru-RU" dirty="0"/>
              <a:t>Совместная работа детей с ОВЗ и </a:t>
            </a:r>
            <a:r>
              <a:rPr lang="ru-RU" dirty="0" err="1"/>
              <a:t>тьюторов</a:t>
            </a:r>
            <a:r>
              <a:rPr lang="ru-RU" dirty="0"/>
              <a:t> из числа учеников в рамках проектной и внеурочной деятельности.</a:t>
            </a:r>
          </a:p>
          <a:p>
            <a:r>
              <a:rPr lang="ru-RU" dirty="0"/>
              <a:t>Создание детьми с ОВЗ мастер-классов при помощи </a:t>
            </a:r>
            <a:r>
              <a:rPr lang="ru-RU" dirty="0" err="1"/>
              <a:t>тьюторов</a:t>
            </a:r>
            <a:r>
              <a:rPr lang="ru-RU" dirty="0"/>
              <a:t>. Поэтапная отработка мастер-классов с учителями, родителями, учениками.</a:t>
            </a:r>
          </a:p>
          <a:p>
            <a:r>
              <a:rPr lang="ru-RU" dirty="0"/>
              <a:t>Подготовка проектов-подарков детей без ОВЗ и </a:t>
            </a:r>
            <a:r>
              <a:rPr lang="ru-RU" dirty="0" err="1"/>
              <a:t>взаимопрезентация</a:t>
            </a:r>
            <a:r>
              <a:rPr lang="ru-RU" dirty="0"/>
              <a:t> работ</a:t>
            </a:r>
          </a:p>
          <a:p>
            <a:r>
              <a:rPr lang="ru-RU" dirty="0"/>
              <a:t>Тематические дни («Путешествие в сказочную Русь</a:t>
            </a:r>
            <a:r>
              <a:rPr lang="ru-RU" dirty="0" smtClean="0"/>
              <a:t>» </a:t>
            </a:r>
            <a:r>
              <a:rPr lang="ru-RU" dirty="0"/>
              <a:t>и др</a:t>
            </a:r>
            <a:r>
              <a:rPr lang="ru-RU" dirty="0" smtClean="0"/>
              <a:t>.).</a:t>
            </a:r>
          </a:p>
          <a:p>
            <a:pPr marL="0" lv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u="sng" dirty="0"/>
              <a:t>3 этап (конец учебного года)</a:t>
            </a:r>
            <a:r>
              <a:rPr lang="ru-RU" dirty="0"/>
              <a:t>: Итоговое мероприятие</a:t>
            </a:r>
          </a:p>
          <a:p>
            <a:r>
              <a:rPr lang="ru-RU" dirty="0"/>
              <a:t>Презентация результатов всех участников проекта на Ярмарке совместной проектной деятельности – инсценировка авторской сказки (сценарий, самостоятельно созданные декорации, костюмы, атрибуты).</a:t>
            </a:r>
          </a:p>
        </p:txBody>
      </p:sp>
    </p:spTree>
    <p:extLst>
      <p:ext uri="{BB962C8B-B14F-4D97-AF65-F5344CB8AC3E}">
        <p14:creationId xmlns:p14="http://schemas.microsoft.com/office/powerpoint/2010/main" val="2052515140"/>
      </p:ext>
    </p:extLst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Классный час, посвященный </a:t>
            </a:r>
            <a:r>
              <a:rPr lang="ru-RU" dirty="0" err="1" smtClean="0"/>
              <a:t>Паралимпийским</a:t>
            </a:r>
            <a:r>
              <a:rPr lang="ru-RU" dirty="0" smtClean="0"/>
              <a:t> играм</a:t>
            </a:r>
            <a:br>
              <a:rPr lang="ru-RU" dirty="0" smtClean="0"/>
            </a:br>
            <a:r>
              <a:rPr lang="ru-RU" sz="2000" dirty="0" err="1" smtClean="0"/>
              <a:t>Паралимпийские</a:t>
            </a:r>
            <a:r>
              <a:rPr lang="ru-RU" sz="2000" dirty="0" smtClean="0"/>
              <a:t> игры, Лондон 2012</a:t>
            </a:r>
            <a:endParaRPr lang="ru-RU" sz="2000" dirty="0"/>
          </a:p>
        </p:txBody>
      </p:sp>
      <p:pic>
        <p:nvPicPr>
          <p:cNvPr id="5" name="Parolimpiad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700808"/>
            <a:ext cx="8454865" cy="4752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0060310"/>
      </p:ext>
    </p:extLst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52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4896544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«Путешествие в сказочную Русь»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/>
              <a:t>тематические </a:t>
            </a:r>
            <a:r>
              <a:rPr lang="ru-RU" sz="3100" i="1" dirty="0"/>
              <a:t>дни в рамках раздела устного народного творчества (УНТ)</a:t>
            </a:r>
            <a:br>
              <a:rPr lang="ru-RU" sz="3100" i="1" dirty="0"/>
            </a:br>
            <a:r>
              <a:rPr lang="ru-RU" sz="3100" i="1" dirty="0"/>
              <a:t>для учащихся 5-6 классов</a:t>
            </a:r>
            <a:endParaRPr lang="ru-RU" sz="3100" dirty="0"/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5937523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Цели:</a:t>
            </a:r>
            <a:r>
              <a:rPr lang="ru-RU" dirty="0"/>
              <a:t> развивать базовые нравственные ценности у детей на материале русского фольклора (отзывчивость, понимание, великодушие, милосердие</a:t>
            </a:r>
            <a:r>
              <a:rPr lang="ru-RU" dirty="0" smtClean="0"/>
              <a:t>).</a:t>
            </a:r>
          </a:p>
          <a:p>
            <a:pPr algn="just">
              <a:buNone/>
            </a:pPr>
            <a:endParaRPr lang="ru-RU" dirty="0"/>
          </a:p>
          <a:p>
            <a:pPr algn="just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учить целостному восприятию мира; профилактика деструктивного общения; формирование позиций деятельного понимания по отношению к другому человеку, расширение спектра поведенческих техник; рассмотрение мифов и стереотипов относительно возможностей человека.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054643"/>
      </p:ext>
    </p:extLst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642918"/>
            <a:ext cx="675800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Русский язык</a:t>
            </a:r>
            <a:br>
              <a:rPr lang="ru-RU" dirty="0" smtClean="0"/>
            </a:br>
            <a:r>
              <a:rPr lang="ru-RU" dirty="0" smtClean="0"/>
              <a:t>Лексика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57190" y="2071678"/>
            <a:ext cx="8501090" cy="43577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17463">
              <a:buNone/>
            </a:pPr>
            <a:r>
              <a:rPr lang="ru-RU" sz="2600" dirty="0" smtClean="0"/>
              <a:t>Одно из заданий урока по теме «Лексика».</a:t>
            </a:r>
          </a:p>
          <a:p>
            <a:pPr indent="17463">
              <a:buNone/>
            </a:pPr>
            <a:r>
              <a:rPr lang="ru-RU" sz="2600" dirty="0" smtClean="0"/>
              <a:t>Прочитайте отрывок из былины «Илья Муромец и Соловей-разбойник» и попробуйте дать истолкование подчёркнутым словам:</a:t>
            </a:r>
          </a:p>
          <a:p>
            <a:pPr marL="528638" indent="0">
              <a:buNone/>
            </a:pPr>
            <a:r>
              <a:rPr lang="ru-RU" sz="2600" i="1" dirty="0" smtClean="0"/>
              <a:t>Из того </a:t>
            </a:r>
            <a:r>
              <a:rPr lang="ru-RU" sz="2600" i="1" dirty="0" err="1" smtClean="0"/>
              <a:t>ли-то</a:t>
            </a:r>
            <a:r>
              <a:rPr lang="ru-RU" sz="2600" i="1" dirty="0" smtClean="0"/>
              <a:t> из города из </a:t>
            </a:r>
            <a:r>
              <a:rPr lang="ru-RU" sz="2600" i="1" dirty="0" err="1" smtClean="0"/>
              <a:t>Муромля</a:t>
            </a:r>
            <a:r>
              <a:rPr lang="ru-RU" sz="2600" i="1" dirty="0" smtClean="0"/>
              <a:t>,</a:t>
            </a:r>
          </a:p>
          <a:p>
            <a:pPr marL="528638" indent="0">
              <a:buNone/>
            </a:pPr>
            <a:r>
              <a:rPr lang="ru-RU" sz="2600" i="1" dirty="0" smtClean="0"/>
              <a:t>Из того села да с </a:t>
            </a:r>
            <a:r>
              <a:rPr lang="ru-RU" sz="2600" i="1" dirty="0" err="1" smtClean="0"/>
              <a:t>Карачирова</a:t>
            </a:r>
            <a:r>
              <a:rPr lang="ru-RU" sz="2600" i="1" dirty="0" smtClean="0"/>
              <a:t>,</a:t>
            </a:r>
          </a:p>
          <a:p>
            <a:pPr marL="528638" indent="0">
              <a:buNone/>
            </a:pPr>
            <a:r>
              <a:rPr lang="ru-RU" sz="2600" i="1" dirty="0" smtClean="0"/>
              <a:t>Выезжал </a:t>
            </a:r>
            <a:r>
              <a:rPr lang="ru-RU" sz="2600" i="1" u="sng" dirty="0" smtClean="0"/>
              <a:t>удаленькой</a:t>
            </a:r>
            <a:r>
              <a:rPr lang="ru-RU" sz="2600" i="1" dirty="0" smtClean="0"/>
              <a:t> </a:t>
            </a:r>
            <a:r>
              <a:rPr lang="ru-RU" sz="2600" i="1" u="sng" dirty="0" err="1" smtClean="0"/>
              <a:t>дородний</a:t>
            </a:r>
            <a:r>
              <a:rPr lang="ru-RU" sz="2600" i="1" dirty="0" smtClean="0"/>
              <a:t> добрый молодец,</a:t>
            </a:r>
          </a:p>
          <a:p>
            <a:pPr marL="528638" indent="0">
              <a:buNone/>
            </a:pPr>
            <a:r>
              <a:rPr lang="ru-RU" sz="2600" i="1" dirty="0" smtClean="0"/>
              <a:t>Он стоял </a:t>
            </a:r>
            <a:r>
              <a:rPr lang="ru-RU" sz="2600" i="1" u="sng" dirty="0" err="1" smtClean="0"/>
              <a:t>заутрену</a:t>
            </a:r>
            <a:r>
              <a:rPr lang="ru-RU" sz="2600" i="1" dirty="0" smtClean="0"/>
              <a:t> во </a:t>
            </a:r>
            <a:r>
              <a:rPr lang="ru-RU" sz="2600" i="1" dirty="0" err="1" smtClean="0"/>
              <a:t>Муромли</a:t>
            </a:r>
            <a:r>
              <a:rPr lang="ru-RU" sz="2600" i="1" dirty="0" smtClean="0"/>
              <a:t>,</a:t>
            </a:r>
          </a:p>
          <a:p>
            <a:pPr marL="528638" indent="0">
              <a:buNone/>
            </a:pPr>
            <a:r>
              <a:rPr lang="ru-RU" sz="2600" i="1" dirty="0" smtClean="0"/>
              <a:t>А </a:t>
            </a:r>
            <a:r>
              <a:rPr lang="ru-RU" sz="2600" i="1" dirty="0" err="1" smtClean="0"/>
              <a:t>й</a:t>
            </a:r>
            <a:r>
              <a:rPr lang="ru-RU" sz="2600" i="1" dirty="0" smtClean="0"/>
              <a:t> к </a:t>
            </a:r>
            <a:r>
              <a:rPr lang="ru-RU" sz="2600" i="1" u="sng" dirty="0" err="1" smtClean="0"/>
              <a:t>обеденке</a:t>
            </a:r>
            <a:r>
              <a:rPr lang="ru-RU" sz="2600" i="1" dirty="0" smtClean="0"/>
              <a:t> поспеть хотел он в </a:t>
            </a:r>
            <a:r>
              <a:rPr lang="ru-RU" sz="2600" i="1" u="sng" dirty="0" err="1" smtClean="0"/>
              <a:t>стольнёй</a:t>
            </a:r>
            <a:r>
              <a:rPr lang="ru-RU" sz="2600" i="1" dirty="0" smtClean="0"/>
              <a:t> Киев-град…</a:t>
            </a:r>
          </a:p>
          <a:p>
            <a:pPr marL="528638" indent="0">
              <a:buNone/>
            </a:pPr>
            <a:endParaRPr lang="ru-RU" sz="2600" i="1" dirty="0" smtClean="0"/>
          </a:p>
          <a:p>
            <a:pPr marL="360363" indent="0">
              <a:buNone/>
            </a:pPr>
            <a:r>
              <a:rPr lang="ru-RU" sz="2600" dirty="0" smtClean="0"/>
              <a:t>Используете ли вы эти лексемы в повседневной жизни?</a:t>
            </a:r>
          </a:p>
          <a:p>
            <a:pPr marL="360363" indent="0">
              <a:buNone/>
            </a:pPr>
            <a:r>
              <a:rPr lang="ru-RU" sz="2600" dirty="0" smtClean="0"/>
              <a:t>Каким становится текст с этими лексемами? (Непонятным, загадочным, интересным, особенным, красивым)</a:t>
            </a:r>
          </a:p>
          <a:p>
            <a:pPr marL="360363" indent="0">
              <a:buNone/>
            </a:pPr>
            <a:r>
              <a:rPr lang="ru-RU" sz="2600" dirty="0" smtClean="0"/>
              <a:t>=</a:t>
            </a:r>
            <a:r>
              <a:rPr lang="en-US" sz="2600" dirty="0" smtClean="0"/>
              <a:t>&gt;</a:t>
            </a:r>
            <a:r>
              <a:rPr lang="ru-RU" sz="2600" dirty="0" smtClean="0"/>
              <a:t> </a:t>
            </a:r>
            <a:r>
              <a:rPr lang="ru-RU" sz="2600" b="1" i="1" dirty="0" smtClean="0"/>
              <a:t>Непонятного не нужно бояться, с  ним надо знакомиться.</a:t>
            </a:r>
            <a:endParaRPr lang="ru-RU" sz="2600" b="1" i="1" dirty="0"/>
          </a:p>
        </p:txBody>
      </p:sp>
      <p:pic>
        <p:nvPicPr>
          <p:cNvPr id="7" name="Рисунок 6" descr="fr0282_02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14282" y="0"/>
            <a:ext cx="2500298" cy="211275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143108" y="2928934"/>
            <a:ext cx="5072098" cy="8572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Удаленький – сильный, здоровый, складный, молодецкий.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714612" y="2857496"/>
            <a:ext cx="6215106" cy="8572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Дородний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красивый, крепкий, плотный; устар. – смелый, умный, умелый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928794" y="3143248"/>
            <a:ext cx="7072362" cy="10001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lvl="0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Заутреня – </a:t>
            </a:r>
            <a:r>
              <a:rPr lang="ru-RU" sz="2800" dirty="0" smtClean="0"/>
              <a:t>церковная служба у христиан, совершаемая рано утром на рассвете (до обедни)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43042" y="3214686"/>
            <a:ext cx="6929486" cy="12144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>
              <a:spcBef>
                <a:spcPct val="20000"/>
              </a:spcBef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Обеденка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lang="ru-RU" sz="2800" dirty="0" smtClean="0"/>
              <a:t>церковная служба у христиан, совершаемая в первую половину дня, то есть до обеда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000496" y="3857628"/>
            <a:ext cx="4929222" cy="642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Стольный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lang="ru-RU" sz="2800" dirty="0" smtClean="0"/>
              <a:t> устар.  столичный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Русский язык</a:t>
            </a:r>
            <a:br>
              <a:rPr lang="ru-RU" dirty="0" smtClean="0"/>
            </a:br>
            <a:r>
              <a:rPr lang="ru-RU" dirty="0" smtClean="0"/>
              <a:t>Графика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00562" y="1357298"/>
            <a:ext cx="4286280" cy="4929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indent="168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Задание:</a:t>
            </a:r>
          </a:p>
          <a:p>
            <a:pPr marR="0" lvl="0" indent="168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Посмотрите на изображение, попробуйте прочитать, что написано? Видите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ли вы знакомые буквы?</a:t>
            </a:r>
          </a:p>
          <a:p>
            <a:pPr marR="0" lvl="0" indent="168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600" baseline="0" dirty="0" smtClean="0"/>
              <a:t>Как вы думаете, на каком языке написан</a:t>
            </a:r>
            <a:r>
              <a:rPr lang="ru-RU" sz="2600" dirty="0" smtClean="0"/>
              <a:t> этот текст? (Церковно-славянский, далёкий прадедушка современного  русского языка).</a:t>
            </a:r>
          </a:p>
          <a:p>
            <a:pPr lvl="0" indent="168275">
              <a:spcBef>
                <a:spcPct val="20000"/>
              </a:spcBef>
              <a:defRPr/>
            </a:pPr>
            <a:r>
              <a:rPr lang="ru-RU" sz="2600" dirty="0" smtClean="0"/>
              <a:t>=</a:t>
            </a:r>
            <a:r>
              <a:rPr lang="en-US" sz="2600" dirty="0" smtClean="0"/>
              <a:t>&gt;</a:t>
            </a:r>
            <a:r>
              <a:rPr lang="ru-RU" sz="2600" dirty="0" smtClean="0"/>
              <a:t> </a:t>
            </a:r>
            <a:r>
              <a:rPr lang="ru-RU" sz="2600" b="1" i="1" dirty="0" smtClean="0"/>
              <a:t>Непривычный текст  - значит, загадочный, интригующий, интересный.</a:t>
            </a:r>
            <a:endParaRPr kumimoji="0" lang="ru-RU" sz="2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1362569252_bezymyannyy.jpg"/>
          <p:cNvPicPr>
            <a:picLocks noChangeAspect="1"/>
          </p:cNvPicPr>
          <p:nvPr/>
        </p:nvPicPr>
        <p:blipFill>
          <a:blip r:embed="rId2" cstate="print"/>
          <a:srcRect l="1977" r="1131" b="7463"/>
          <a:stretch>
            <a:fillRect/>
          </a:stretch>
        </p:blipFill>
        <p:spPr>
          <a:xfrm>
            <a:off x="500034" y="1428736"/>
            <a:ext cx="3960000" cy="5010584"/>
          </a:xfrm>
          <a:prstGeom prst="rect">
            <a:avLst/>
          </a:prstGeom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1666</Words>
  <Application>Microsoft Office PowerPoint</Application>
  <PresentationFormat>Экран (4:3)</PresentationFormat>
  <Paragraphs>110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ОБРАЗОВАТЕЛЬНЫЙ ПРОЕКТ   «КАЖДЫЙ – ЧАСТЬ СЧАСТЬЯ, И ОН НАМ ВАЖЕН»  тематические дни в рамках раздела устного народного творчества (УНТ) для учащихся 5-6 классов</vt:lpstr>
      <vt:lpstr>Что такое инклюзивное образование?</vt:lpstr>
      <vt:lpstr>Инклюзивное образование</vt:lpstr>
      <vt:lpstr>Примерный план мероприятий проекта </vt:lpstr>
      <vt:lpstr>Классный час, посвященный Паралимпийским играм Паралимпийские игры, Лондон 2012</vt:lpstr>
      <vt:lpstr>«Путешествие в сказочную Русь»  тематические дни в рамках раздела устного народного творчества (УНТ) для учащихся 5-6 классов</vt:lpstr>
      <vt:lpstr>Презентация PowerPoint</vt:lpstr>
      <vt:lpstr>Русский язык Лексика</vt:lpstr>
      <vt:lpstr>Русский язык Графика</vt:lpstr>
      <vt:lpstr>Русский язык Синтаксис</vt:lpstr>
      <vt:lpstr>Литература Былина об Илье Муромце</vt:lpstr>
      <vt:lpstr>Физическая культура Проводи Колобка до дома</vt:lpstr>
      <vt:lpstr>Физическая культура Бросание путеводного клубка</vt:lpstr>
      <vt:lpstr>Физическая культура Богатырские гири</vt:lpstr>
      <vt:lpstr>Природоведение Живое - неживое</vt:lpstr>
      <vt:lpstr>Природоведение Аленький цветочек</vt:lpstr>
      <vt:lpstr>История Царская уха</vt:lpstr>
      <vt:lpstr>Технология Богатырский доспех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Valued Acer Customer</dc:creator>
  <cp:lastModifiedBy>maria</cp:lastModifiedBy>
  <cp:revision>43</cp:revision>
  <dcterms:created xsi:type="dcterms:W3CDTF">2014-06-27T00:45:03Z</dcterms:created>
  <dcterms:modified xsi:type="dcterms:W3CDTF">2014-08-20T16:39:43Z</dcterms:modified>
</cp:coreProperties>
</file>